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notesMasterIdLst>
    <p:notesMasterId r:id="rId15"/>
  </p:notesMasterIdLst>
  <p:sldIdLst>
    <p:sldId id="305" r:id="rId2"/>
    <p:sldId id="306" r:id="rId3"/>
    <p:sldId id="262" r:id="rId4"/>
    <p:sldId id="295" r:id="rId5"/>
    <p:sldId id="296" r:id="rId6"/>
    <p:sldId id="307" r:id="rId7"/>
    <p:sldId id="308" r:id="rId8"/>
    <p:sldId id="297" r:id="rId9"/>
    <p:sldId id="303" r:id="rId10"/>
    <p:sldId id="301" r:id="rId11"/>
    <p:sldId id="302" r:id="rId12"/>
    <p:sldId id="304" r:id="rId13"/>
    <p:sldId id="309"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83" autoAdjust="0"/>
    <p:restoredTop sz="60061" autoAdjust="0"/>
  </p:normalViewPr>
  <p:slideViewPr>
    <p:cSldViewPr snapToGrid="0">
      <p:cViewPr varScale="1">
        <p:scale>
          <a:sx n="42" d="100"/>
          <a:sy n="42" d="100"/>
        </p:scale>
        <p:origin x="-1260" y="-102"/>
      </p:cViewPr>
      <p:guideLst>
        <p:guide orient="horz" pos="2160"/>
        <p:guide pos="384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F414456-DEEF-4972-B698-60218FD09197}" type="datetimeFigureOut">
              <a:rPr lang="en-US" smtClean="0"/>
              <a:pPr/>
              <a:t>04/25/2017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30BC76-76F8-4FB8-83AB-63CD4BC2D091}" type="slidenum">
              <a:rPr lang="en-US" smtClean="0"/>
              <a:pPr/>
              <a:t>‹#›</a:t>
            </a:fld>
            <a:endParaRPr lang="en-US"/>
          </a:p>
        </p:txBody>
      </p:sp>
    </p:spTree>
    <p:extLst>
      <p:ext uri="{BB962C8B-B14F-4D97-AF65-F5344CB8AC3E}">
        <p14:creationId xmlns:p14="http://schemas.microsoft.com/office/powerpoint/2010/main" xmlns="" val="16324371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p:spPr>
      </p:sp>
      <p:sp>
        <p:nvSpPr>
          <p:cNvPr id="3379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b="1" dirty="0" smtClean="0"/>
              <a:t>Note:  This is just a cover slide – it is not part of the numbered slides in the Facilitator’s Guide.  </a:t>
            </a:r>
          </a:p>
          <a:p>
            <a:pPr eaLnBrk="1" hangingPunct="1">
              <a:spcBef>
                <a:spcPct val="0"/>
              </a:spcBef>
            </a:pPr>
            <a:endParaRPr lang="en-US" dirty="0" smtClean="0"/>
          </a:p>
        </p:txBody>
      </p:sp>
      <p:sp>
        <p:nvSpPr>
          <p:cNvPr id="33796" name="Slide Number Placeholder 3"/>
          <p:cNvSpPr>
            <a:spLocks noGrp="1"/>
          </p:cNvSpPr>
          <p:nvPr>
            <p:ph type="sldNum" sz="quarter" idx="5"/>
          </p:nvPr>
        </p:nvSpPr>
        <p:spPr bwMode="auto">
          <a:noFill/>
          <a:ln>
            <a:miter lim="800000"/>
            <a:headEnd/>
            <a:tailEnd/>
          </a:ln>
        </p:spPr>
        <p:txBody>
          <a:bodyPr/>
          <a:lstStyle/>
          <a:p>
            <a:fld id="{6B50E068-5435-4A7C-97E9-DFFC9F13A327}" type="slidenum">
              <a:rPr lang="en-US">
                <a:solidFill>
                  <a:prstClr val="black"/>
                </a:solidFill>
              </a:rPr>
              <a:pPr/>
              <a:t>1</a:t>
            </a:fld>
            <a:endParaRPr lang="en-US">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Clr>
                <a:schemeClr val="accent4">
                  <a:lumMod val="75000"/>
                </a:schemeClr>
              </a:buClr>
              <a:buFont typeface="Arial" panose="020B0604020202020204" pitchFamily="34" charset="0"/>
              <a:buNone/>
            </a:pPr>
            <a:r>
              <a:rPr lang="en-US" dirty="0" smtClean="0"/>
              <a:t>Now</a:t>
            </a:r>
            <a:r>
              <a:rPr lang="en-US" baseline="0" dirty="0" smtClean="0"/>
              <a:t> let’s take a closer look at the role of the caseworker. The p</a:t>
            </a:r>
            <a:r>
              <a:rPr lang="en-US" dirty="0" smtClean="0"/>
              <a:t>rimary role as a guide or facilitator of a process that involved the survivor’s disclosure, learning, decision-making, action and personal transformation;</a:t>
            </a:r>
            <a:r>
              <a:rPr lang="en-US" baseline="0" dirty="0" smtClean="0"/>
              <a:t> to m</a:t>
            </a:r>
            <a:r>
              <a:rPr lang="en-US" dirty="0" smtClean="0"/>
              <a:t>anage the survivor’s expectations and their own; caseworkers may not be able to find solutions to all of the survivor’s needs; and to use power with rather than power over the survivor.</a:t>
            </a:r>
          </a:p>
          <a:p>
            <a:pPr>
              <a:buClr>
                <a:schemeClr val="accent4">
                  <a:lumMod val="75000"/>
                </a:schemeClr>
              </a:buClr>
              <a:buFont typeface="Arial" panose="020B0604020202020204" pitchFamily="34" charset="0"/>
              <a:buChar char="•"/>
            </a:pPr>
            <a:endParaRPr lang="en-US" dirty="0" smtClean="0"/>
          </a:p>
          <a:p>
            <a:r>
              <a:rPr lang="en-US" dirty="0" smtClean="0"/>
              <a:t>A</a:t>
            </a:r>
            <a:r>
              <a:rPr lang="en-US" baseline="0" dirty="0" smtClean="0"/>
              <a:t> caseworker supports a survivor to be able to do these things rather than doing them FOR the survivor. </a:t>
            </a:r>
            <a:endParaRPr lang="en-US"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10</a:t>
            </a:fld>
            <a:endParaRPr lang="en-US"/>
          </a:p>
        </p:txBody>
      </p:sp>
    </p:spTree>
    <p:extLst>
      <p:ext uri="{BB962C8B-B14F-4D97-AF65-F5344CB8AC3E}">
        <p14:creationId xmlns:p14="http://schemas.microsoft.com/office/powerpoint/2010/main" xmlns="" val="33781527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the caseworker role, there are core responsibilities you have for working</a:t>
            </a:r>
            <a:r>
              <a:rPr lang="en-US" baseline="0" dirty="0" smtClean="0"/>
              <a:t> with survivors, which are outlined here. These include not just activities in case management, but also competencies that are essential to effectively working with survivors. How do these align with the responsibilities you all identified in the previous activity?</a:t>
            </a:r>
          </a:p>
          <a:p>
            <a:endParaRPr lang="en-US" baseline="0" dirty="0" smtClean="0"/>
          </a:p>
          <a:p>
            <a:r>
              <a:rPr lang="en-US" sz="1200" kern="1200" baseline="0" dirty="0" smtClean="0">
                <a:solidFill>
                  <a:schemeClr val="tx1"/>
                </a:solidFill>
                <a:latin typeface="+mn-lt"/>
                <a:ea typeface="+mn-ea"/>
                <a:cs typeface="+mn-cs"/>
              </a:rPr>
              <a:t>1) Apply knowledge of GBV to their work and provide information to survivors about the violence they</a:t>
            </a:r>
          </a:p>
          <a:p>
            <a:r>
              <a:rPr lang="en-US" sz="1200" kern="1200" baseline="0" dirty="0" smtClean="0">
                <a:solidFill>
                  <a:schemeClr val="tx1"/>
                </a:solidFill>
                <a:latin typeface="+mn-lt"/>
                <a:ea typeface="+mn-ea"/>
                <a:cs typeface="+mn-cs"/>
              </a:rPr>
              <a:t>experienced that may help in their recovery.</a:t>
            </a: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2) Communicate with survivors in a way that builds rapport and trust and promotes their healing and recovery.</a:t>
            </a: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3) Carry out case management steps and procedures with survivors. This includes:</a:t>
            </a:r>
          </a:p>
          <a:p>
            <a:pPr>
              <a:buFont typeface="Arial" pitchFamily="34" charset="0"/>
              <a:buChar char="•"/>
            </a:pPr>
            <a:r>
              <a:rPr lang="en-US" sz="1200" kern="1200" baseline="0" dirty="0" smtClean="0">
                <a:solidFill>
                  <a:schemeClr val="tx1"/>
                </a:solidFill>
                <a:latin typeface="+mn-lt"/>
                <a:ea typeface="+mn-ea"/>
                <a:cs typeface="+mn-cs"/>
              </a:rPr>
              <a:t>Follow informed consent/assent procedures, including modifying informed consent/assent procedure</a:t>
            </a:r>
          </a:p>
          <a:p>
            <a:pPr>
              <a:buFont typeface="Arial" pitchFamily="34" charset="0"/>
              <a:buChar char="•"/>
            </a:pPr>
            <a:r>
              <a:rPr lang="en-US" sz="1200" kern="1200" baseline="0" dirty="0" smtClean="0">
                <a:solidFill>
                  <a:schemeClr val="tx1"/>
                </a:solidFill>
                <a:latin typeface="+mn-lt"/>
                <a:ea typeface="+mn-ea"/>
                <a:cs typeface="+mn-cs"/>
              </a:rPr>
              <a:t>according to local laws.</a:t>
            </a:r>
          </a:p>
          <a:p>
            <a:pPr>
              <a:buFont typeface="Arial" pitchFamily="34" charset="0"/>
              <a:buChar char="•"/>
            </a:pPr>
            <a:r>
              <a:rPr lang="en-US" sz="1200" kern="1200" baseline="0" dirty="0" smtClean="0">
                <a:solidFill>
                  <a:schemeClr val="tx1"/>
                </a:solidFill>
                <a:latin typeface="+mn-lt"/>
                <a:ea typeface="+mn-ea"/>
                <a:cs typeface="+mn-cs"/>
              </a:rPr>
              <a:t>Follow confidentiality protocols, including modifying confidentiality protocols to reflect the limits of</a:t>
            </a:r>
          </a:p>
          <a:p>
            <a:r>
              <a:rPr lang="en-US" sz="1200" kern="1200" baseline="0" dirty="0" smtClean="0">
                <a:solidFill>
                  <a:schemeClr val="tx1"/>
                </a:solidFill>
                <a:latin typeface="+mn-lt"/>
                <a:ea typeface="+mn-ea"/>
                <a:cs typeface="+mn-cs"/>
              </a:rPr>
              <a:t>confidentiality in your context.</a:t>
            </a:r>
          </a:p>
          <a:p>
            <a:pPr>
              <a:buFont typeface="Arial" pitchFamily="34" charset="0"/>
              <a:buChar char="•"/>
            </a:pPr>
            <a:r>
              <a:rPr lang="en-US" sz="1200" kern="1200" baseline="0" dirty="0" smtClean="0">
                <a:solidFill>
                  <a:schemeClr val="tx1"/>
                </a:solidFill>
                <a:latin typeface="+mn-lt"/>
                <a:ea typeface="+mn-ea"/>
                <a:cs typeface="+mn-cs"/>
              </a:rPr>
              <a:t>Work in partnership with the survivor to assess health, safety, psychosocial, and other relevant needs and</a:t>
            </a:r>
          </a:p>
          <a:p>
            <a:r>
              <a:rPr lang="en-US" sz="1200" kern="1200" baseline="0" dirty="0" smtClean="0">
                <a:solidFill>
                  <a:schemeClr val="tx1"/>
                </a:solidFill>
                <a:latin typeface="+mn-lt"/>
                <a:ea typeface="+mn-ea"/>
                <a:cs typeface="+mn-cs"/>
              </a:rPr>
              <a:t>determine a course of action to address them. </a:t>
            </a:r>
          </a:p>
          <a:p>
            <a:pPr>
              <a:buFont typeface="Arial" pitchFamily="34" charset="0"/>
              <a:buChar char="•"/>
            </a:pPr>
            <a:r>
              <a:rPr lang="en-US" sz="1200" kern="1200" baseline="0" dirty="0" smtClean="0">
                <a:solidFill>
                  <a:schemeClr val="tx1"/>
                </a:solidFill>
                <a:latin typeface="+mn-lt"/>
                <a:ea typeface="+mn-ea"/>
                <a:cs typeface="+mn-cs"/>
              </a:rPr>
              <a:t>Conduct ongoing safety assessments and safety planning.</a:t>
            </a:r>
          </a:p>
          <a:p>
            <a:pPr>
              <a:buFont typeface="Arial" pitchFamily="34" charset="0"/>
              <a:buChar char="•"/>
            </a:pPr>
            <a:r>
              <a:rPr lang="en-US" sz="1200" kern="1200" baseline="0" dirty="0" smtClean="0">
                <a:solidFill>
                  <a:schemeClr val="tx1"/>
                </a:solidFill>
                <a:latin typeface="+mn-lt"/>
                <a:ea typeface="+mn-ea"/>
                <a:cs typeface="+mn-cs"/>
              </a:rPr>
              <a:t>Make referrals and coordinate a survivor’s care.</a:t>
            </a:r>
          </a:p>
          <a:p>
            <a:pPr>
              <a:buFont typeface="Arial" pitchFamily="34" charset="0"/>
              <a:buChar char="•"/>
            </a:pPr>
            <a:r>
              <a:rPr lang="en-US" sz="1200" kern="1200" baseline="0" dirty="0" smtClean="0">
                <a:solidFill>
                  <a:schemeClr val="tx1"/>
                </a:solidFill>
                <a:latin typeface="+mn-lt"/>
                <a:ea typeface="+mn-ea"/>
                <a:cs typeface="+mn-cs"/>
              </a:rPr>
              <a:t>Follow up on referrals and organize case conference meetings.</a:t>
            </a:r>
          </a:p>
          <a:p>
            <a:pPr>
              <a:buFont typeface="Arial" pitchFamily="34" charset="0"/>
              <a:buChar char="•"/>
            </a:pPr>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4)Identify strengths and assets the survivor has to cope with the consequences of their experience and support</a:t>
            </a:r>
          </a:p>
          <a:p>
            <a:r>
              <a:rPr lang="en-US" sz="1200" kern="1200" baseline="0" dirty="0" smtClean="0">
                <a:solidFill>
                  <a:schemeClr val="tx1"/>
                </a:solidFill>
                <a:latin typeface="+mn-lt"/>
                <a:ea typeface="+mn-ea"/>
                <a:cs typeface="+mn-cs"/>
              </a:rPr>
              <a:t>the person in using those throughout your work together.</a:t>
            </a: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5) Nurture, comfort and provide emotional support to survivors throughout the case management process</a:t>
            </a:r>
            <a:endParaRPr lang="en-US"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11</a:t>
            </a:fld>
            <a:endParaRPr lang="en-US"/>
          </a:p>
        </p:txBody>
      </p:sp>
    </p:spTree>
    <p:extLst>
      <p:ext uri="{BB962C8B-B14F-4D97-AF65-F5344CB8AC3E}">
        <p14:creationId xmlns:p14="http://schemas.microsoft.com/office/powerpoint/2010/main" xmlns="" val="11208798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Let’s now bring</a:t>
            </a:r>
            <a:r>
              <a:rPr lang="en-US" baseline="0" dirty="0" smtClean="0"/>
              <a:t> everything we just discussed together. I need a volunteer to come up here to do a role play with me – I will play the caseworker and you will play a survivor I am working with </a:t>
            </a:r>
          </a:p>
          <a:p>
            <a:r>
              <a:rPr lang="en-US" baseline="0" dirty="0" smtClean="0"/>
              <a:t>*</a:t>
            </a:r>
            <a:r>
              <a:rPr lang="en-US" b="1" baseline="0" dirty="0" smtClean="0"/>
              <a:t>Give volunteer a background </a:t>
            </a:r>
            <a:r>
              <a:rPr lang="en-US" b="1" baseline="0" dirty="0" smtClean="0"/>
              <a:t>script</a:t>
            </a:r>
            <a:r>
              <a:rPr lang="en-US" b="0" baseline="0" dirty="0" smtClean="0"/>
              <a:t> – </a:t>
            </a:r>
            <a:r>
              <a:rPr lang="en-US" b="1" baseline="0" dirty="0" smtClean="0"/>
              <a:t>Handout 8.1**</a:t>
            </a:r>
            <a:endParaRPr lang="en-US" b="1" baseline="0" dirty="0" smtClean="0"/>
          </a:p>
          <a:p>
            <a:endParaRPr lang="en-US" baseline="0" dirty="0" smtClean="0"/>
          </a:p>
          <a:p>
            <a:r>
              <a:rPr lang="en-US" baseline="0" dirty="0" smtClean="0"/>
              <a:t>As we act out this role play, everyone else watch, keeping in mind the guiding principles and the roles and responsibilities of a caseworker. Take notes as we go through of 1) what did I do well as a caseworker? 2) What did I not do well? </a:t>
            </a:r>
          </a:p>
          <a:p>
            <a:endParaRPr lang="en-US" baseline="0" dirty="0" smtClean="0"/>
          </a:p>
          <a:p>
            <a:r>
              <a:rPr lang="en-US" baseline="0" dirty="0" smtClean="0"/>
              <a:t>After the role play we will come back together as a group to discuss your thoughts. </a:t>
            </a:r>
          </a:p>
          <a:p>
            <a:endParaRPr lang="en-US" baseline="0" dirty="0" smtClean="0"/>
          </a:p>
          <a:p>
            <a:r>
              <a:rPr lang="en-US" b="1" baseline="0" dirty="0" smtClean="0"/>
              <a:t>*Return and debrief*</a:t>
            </a:r>
          </a:p>
          <a:p>
            <a:endParaRPr lang="en-US" b="1" baseline="0" dirty="0" smtClean="0"/>
          </a:p>
          <a:p>
            <a:r>
              <a:rPr lang="en-US" baseline="0" dirty="0" smtClean="0"/>
              <a:t>For the volunteer, how did I make you feel? For those who watched, how do you think my actions as a caseworker may impact the survivor I was working with?</a:t>
            </a:r>
            <a:endParaRPr lang="en-US"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12</a:t>
            </a:fld>
            <a:endParaRPr lang="en-US"/>
          </a:p>
        </p:txBody>
      </p:sp>
    </p:spTree>
    <p:extLst>
      <p:ext uri="{BB962C8B-B14F-4D97-AF65-F5344CB8AC3E}">
        <p14:creationId xmlns:p14="http://schemas.microsoft.com/office/powerpoint/2010/main" xmlns="" val="262373703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**Review</a:t>
            </a:r>
            <a:r>
              <a:rPr lang="en-US" b="1" baseline="0" dirty="0" smtClean="0"/>
              <a:t> key messages**</a:t>
            </a:r>
            <a:endParaRPr lang="en-US" b="1"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Thank </a:t>
            </a:r>
            <a:r>
              <a:rPr lang="en-US" dirty="0" smtClean="0"/>
              <a:t>you all for your</a:t>
            </a:r>
            <a:r>
              <a:rPr lang="en-US" baseline="0" dirty="0" smtClean="0"/>
              <a:t> time, attention, and participation. Before we end, I’d like to open up the floor for any questions, concerns or reflections you may have.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1" baseline="0" dirty="0" smtClean="0"/>
              <a:t>*Prompting questions, if needed: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 How did you find this session? </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baseline="0" dirty="0" smtClean="0"/>
              <a:t>What was easy? What was difficult? </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baseline="0" dirty="0" smtClean="0"/>
              <a:t>What do you want to keep thinking about later?</a:t>
            </a:r>
            <a:endParaRPr lang="en-US" dirty="0" smtClean="0"/>
          </a:p>
          <a:p>
            <a:endParaRPr lang="en-US"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13</a:t>
            </a:fld>
            <a:endParaRPr lang="en-US" dirty="0"/>
          </a:p>
        </p:txBody>
      </p:sp>
    </p:spTree>
    <p:extLst>
      <p:ext uri="{BB962C8B-B14F-4D97-AF65-F5344CB8AC3E}">
        <p14:creationId xmlns:p14="http://schemas.microsoft.com/office/powerpoint/2010/main" xmlns="" val="35772712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p:spPr>
      </p:sp>
      <p:sp>
        <p:nvSpPr>
          <p:cNvPr id="34819"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b="1" kern="1200" dirty="0" smtClean="0">
                <a:solidFill>
                  <a:schemeClr val="tx1"/>
                </a:solidFill>
                <a:effectLst/>
                <a:latin typeface="+mn-lt"/>
                <a:ea typeface="+mn-ea"/>
                <a:cs typeface="+mn-cs"/>
              </a:rPr>
              <a:t>Overview </a:t>
            </a:r>
            <a:r>
              <a:rPr lang="en-US" sz="1200" b="1" kern="1200" dirty="0" smtClean="0">
                <a:solidFill>
                  <a:schemeClr val="tx1"/>
                </a:solidFill>
                <a:effectLst/>
                <a:latin typeface="+mn-lt"/>
                <a:ea typeface="+mn-ea"/>
                <a:cs typeface="+mn-cs"/>
              </a:rPr>
              <a:t>- Module 8:</a:t>
            </a:r>
            <a:r>
              <a:rPr lang="en-US" sz="1200" b="1" kern="1200" baseline="0" dirty="0" smtClean="0">
                <a:solidFill>
                  <a:schemeClr val="tx1"/>
                </a:solidFill>
                <a:effectLst/>
                <a:latin typeface="+mn-lt"/>
                <a:ea typeface="+mn-ea"/>
                <a:cs typeface="+mn-cs"/>
              </a:rPr>
              <a:t> Guiding Principles &amp; Roles and Responsibilities</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Learning Objectives</a:t>
            </a:r>
          </a:p>
          <a:p>
            <a:endParaRPr lang="en-US"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Identify the principles guiding GBV case management</a:t>
            </a:r>
          </a:p>
          <a:p>
            <a:pPr marL="171450" lvl="0" indent="-171450">
              <a:buFont typeface="Arial" charset="0"/>
              <a:buChar char="•"/>
            </a:pPr>
            <a:r>
              <a:rPr lang="en-US" sz="1200" kern="1200" dirty="0" smtClean="0">
                <a:solidFill>
                  <a:schemeClr val="tx1"/>
                </a:solidFill>
                <a:effectLst/>
                <a:latin typeface="+mn-lt"/>
                <a:ea typeface="+mn-ea"/>
                <a:cs typeface="+mn-cs"/>
              </a:rPr>
              <a:t>Understand the role of the caseworker</a:t>
            </a:r>
          </a:p>
          <a:p>
            <a:pPr marL="171450" lvl="0" indent="-171450">
              <a:buFont typeface="Arial" charset="0"/>
              <a:buChar char="•"/>
            </a:pPr>
            <a:r>
              <a:rPr lang="en-US" sz="1200" kern="1200" dirty="0" smtClean="0">
                <a:solidFill>
                  <a:schemeClr val="tx1"/>
                </a:solidFill>
                <a:effectLst/>
                <a:latin typeface="+mn-lt"/>
                <a:ea typeface="+mn-ea"/>
                <a:cs typeface="+mn-cs"/>
              </a:rPr>
              <a:t>Be aware of your responsibilities as a caseworker</a:t>
            </a: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Duration</a:t>
            </a:r>
            <a:r>
              <a:rPr lang="en-US" sz="1200" b="0" kern="1200" dirty="0" smtClean="0">
                <a:solidFill>
                  <a:schemeClr val="tx1"/>
                </a:solidFill>
                <a:effectLst/>
                <a:latin typeface="+mn-lt"/>
                <a:ea typeface="+mn-ea"/>
                <a:cs typeface="+mn-cs"/>
              </a:rPr>
              <a:t>:</a:t>
            </a:r>
            <a:r>
              <a:rPr lang="en-US" sz="1200" b="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1 hour 15 minutes </a:t>
            </a: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Materials</a:t>
            </a:r>
            <a:r>
              <a:rPr lang="en-US" sz="1200" b="0" kern="1200" dirty="0" smtClean="0">
                <a:solidFill>
                  <a:schemeClr val="tx1"/>
                </a:solidFill>
                <a:effectLst/>
                <a:latin typeface="+mn-lt"/>
                <a:ea typeface="+mn-ea"/>
                <a:cs typeface="+mn-cs"/>
              </a:rPr>
              <a:t>:</a:t>
            </a:r>
            <a:r>
              <a:rPr lang="en-US" sz="1200" b="0" kern="1200" baseline="0" dirty="0" smtClean="0">
                <a:solidFill>
                  <a:schemeClr val="tx1"/>
                </a:solidFill>
                <a:effectLst/>
                <a:latin typeface="+mn-lt"/>
                <a:ea typeface="+mn-ea"/>
                <a:cs typeface="+mn-cs"/>
              </a:rPr>
              <a:t> None</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Preparation</a:t>
            </a:r>
            <a:endParaRPr lang="en-US"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Prepare case study for Putting it all Together (Slide 11)</a:t>
            </a:r>
          </a:p>
          <a:p>
            <a:pPr marL="171450" lvl="0" indent="-171450">
              <a:buFont typeface="Arial" charset="0"/>
              <a:buChar char="•"/>
            </a:pPr>
            <a:r>
              <a:rPr lang="en-US" sz="1200" kern="1200" dirty="0" smtClean="0">
                <a:solidFill>
                  <a:schemeClr val="tx1"/>
                </a:solidFill>
                <a:effectLst/>
                <a:latin typeface="+mn-lt"/>
                <a:ea typeface="+mn-ea"/>
                <a:cs typeface="+mn-cs"/>
              </a:rPr>
              <a:t>Arrange room </a:t>
            </a:r>
          </a:p>
          <a:p>
            <a:pPr marL="171450" lvl="0" indent="-171450">
              <a:buFont typeface="Arial" charset="0"/>
              <a:buChar char="•"/>
            </a:pPr>
            <a:r>
              <a:rPr lang="en-US" sz="1200" kern="1200" dirty="0" smtClean="0">
                <a:solidFill>
                  <a:schemeClr val="tx1"/>
                </a:solidFill>
                <a:effectLst/>
                <a:latin typeface="+mn-lt"/>
                <a:ea typeface="+mn-ea"/>
                <a:cs typeface="+mn-cs"/>
              </a:rPr>
              <a:t>Review slides and presenter notes</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Outline</a:t>
            </a:r>
            <a:endParaRPr lang="en-US" sz="1200" kern="1200" dirty="0" smtClean="0">
              <a:solidFill>
                <a:schemeClr val="tx1"/>
              </a:solidFill>
              <a:effectLst/>
              <a:latin typeface="+mn-lt"/>
              <a:ea typeface="+mn-ea"/>
              <a:cs typeface="+mn-cs"/>
            </a:endParaRPr>
          </a:p>
          <a:p>
            <a:endParaRPr lang="en-US" sz="1200" b="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10 </a:t>
            </a:r>
            <a:r>
              <a:rPr lang="en-US" sz="1200" kern="1200" dirty="0" err="1" smtClean="0">
                <a:solidFill>
                  <a:schemeClr val="tx1"/>
                </a:solidFill>
                <a:effectLst/>
                <a:latin typeface="+mn-lt"/>
                <a:ea typeface="+mn-ea"/>
                <a:cs typeface="+mn-cs"/>
              </a:rPr>
              <a:t>mins</a:t>
            </a:r>
            <a:r>
              <a:rPr lang="en-US" sz="1200" kern="1200" dirty="0" smtClean="0">
                <a:solidFill>
                  <a:schemeClr val="tx1"/>
                </a:solidFill>
                <a:effectLst/>
                <a:latin typeface="+mn-lt"/>
                <a:ea typeface="+mn-ea"/>
                <a:cs typeface="+mn-cs"/>
              </a:rPr>
              <a:t> - Objectives &amp; Introduction (1-2)</a:t>
            </a:r>
          </a:p>
          <a:p>
            <a:r>
              <a:rPr lang="en-US" sz="1200" kern="1200" dirty="0" smtClean="0">
                <a:solidFill>
                  <a:schemeClr val="tx1"/>
                </a:solidFill>
                <a:effectLst/>
                <a:latin typeface="+mn-lt"/>
                <a:ea typeface="+mn-ea"/>
                <a:cs typeface="+mn-cs"/>
              </a:rPr>
              <a:t>20 </a:t>
            </a:r>
            <a:r>
              <a:rPr lang="en-US" sz="1200" kern="1200" dirty="0" err="1" smtClean="0">
                <a:solidFill>
                  <a:schemeClr val="tx1"/>
                </a:solidFill>
                <a:effectLst/>
                <a:latin typeface="+mn-lt"/>
                <a:ea typeface="+mn-ea"/>
                <a:cs typeface="+mn-cs"/>
              </a:rPr>
              <a:t>mins</a:t>
            </a:r>
            <a:r>
              <a:rPr lang="en-US" sz="1200" kern="1200" dirty="0" smtClean="0">
                <a:solidFill>
                  <a:schemeClr val="tx1"/>
                </a:solidFill>
                <a:effectLst/>
                <a:latin typeface="+mn-lt"/>
                <a:ea typeface="+mn-ea"/>
                <a:cs typeface="+mn-cs"/>
              </a:rPr>
              <a:t> - Guiding Principles (3-7)</a:t>
            </a:r>
          </a:p>
          <a:p>
            <a:r>
              <a:rPr lang="en-US" sz="1200" kern="1200" dirty="0" smtClean="0">
                <a:solidFill>
                  <a:schemeClr val="tx1"/>
                </a:solidFill>
                <a:effectLst/>
                <a:latin typeface="+mn-lt"/>
                <a:ea typeface="+mn-ea"/>
                <a:cs typeface="+mn-cs"/>
              </a:rPr>
              <a:t>15 </a:t>
            </a:r>
            <a:r>
              <a:rPr lang="en-US" sz="1200" kern="1200" dirty="0" err="1" smtClean="0">
                <a:solidFill>
                  <a:schemeClr val="tx1"/>
                </a:solidFill>
                <a:effectLst/>
                <a:latin typeface="+mn-lt"/>
                <a:ea typeface="+mn-ea"/>
                <a:cs typeface="+mn-cs"/>
              </a:rPr>
              <a:t>mins</a:t>
            </a:r>
            <a:r>
              <a:rPr lang="en-US" sz="1200" kern="1200" dirty="0" smtClean="0">
                <a:solidFill>
                  <a:schemeClr val="tx1"/>
                </a:solidFill>
                <a:effectLst/>
                <a:latin typeface="+mn-lt"/>
                <a:ea typeface="+mn-ea"/>
                <a:cs typeface="+mn-cs"/>
              </a:rPr>
              <a:t> - Roles &amp; Responsibilities Activity (8)</a:t>
            </a:r>
          </a:p>
          <a:p>
            <a:r>
              <a:rPr lang="en-US" sz="1200" kern="1200" dirty="0" smtClean="0">
                <a:solidFill>
                  <a:schemeClr val="tx1"/>
                </a:solidFill>
                <a:effectLst/>
                <a:latin typeface="+mn-lt"/>
                <a:ea typeface="+mn-ea"/>
                <a:cs typeface="+mn-cs"/>
              </a:rPr>
              <a:t>15 </a:t>
            </a:r>
            <a:r>
              <a:rPr lang="en-US" sz="1200" kern="1200" dirty="0" err="1" smtClean="0">
                <a:solidFill>
                  <a:schemeClr val="tx1"/>
                </a:solidFill>
                <a:effectLst/>
                <a:latin typeface="+mn-lt"/>
                <a:ea typeface="+mn-ea"/>
                <a:cs typeface="+mn-cs"/>
              </a:rPr>
              <a:t>mins</a:t>
            </a:r>
            <a:r>
              <a:rPr lang="en-US" sz="1200" kern="1200" dirty="0" smtClean="0">
                <a:solidFill>
                  <a:schemeClr val="tx1"/>
                </a:solidFill>
                <a:effectLst/>
                <a:latin typeface="+mn-lt"/>
                <a:ea typeface="+mn-ea"/>
                <a:cs typeface="+mn-cs"/>
              </a:rPr>
              <a:t> – Caseworker’s Role &amp; Responsibilities (9-10)</a:t>
            </a:r>
          </a:p>
          <a:p>
            <a:r>
              <a:rPr lang="en-US" sz="1200" kern="1200" dirty="0" smtClean="0">
                <a:solidFill>
                  <a:schemeClr val="tx1"/>
                </a:solidFill>
                <a:effectLst/>
                <a:latin typeface="+mn-lt"/>
                <a:ea typeface="+mn-ea"/>
                <a:cs typeface="+mn-cs"/>
              </a:rPr>
              <a:t>10 </a:t>
            </a:r>
            <a:r>
              <a:rPr lang="en-US" sz="1200" kern="1200" dirty="0" err="1" smtClean="0">
                <a:solidFill>
                  <a:schemeClr val="tx1"/>
                </a:solidFill>
                <a:effectLst/>
                <a:latin typeface="+mn-lt"/>
                <a:ea typeface="+mn-ea"/>
                <a:cs typeface="+mn-cs"/>
              </a:rPr>
              <a:t>mins</a:t>
            </a:r>
            <a:r>
              <a:rPr lang="en-US" sz="1200" kern="1200" dirty="0" smtClean="0">
                <a:solidFill>
                  <a:schemeClr val="tx1"/>
                </a:solidFill>
                <a:effectLst/>
                <a:latin typeface="+mn-lt"/>
                <a:ea typeface="+mn-ea"/>
                <a:cs typeface="+mn-cs"/>
              </a:rPr>
              <a:t> - Putting it all Together (11)</a:t>
            </a:r>
          </a:p>
          <a:p>
            <a:r>
              <a:rPr lang="en-US" sz="1200" kern="1200" dirty="0" smtClean="0">
                <a:solidFill>
                  <a:schemeClr val="tx1"/>
                </a:solidFill>
                <a:effectLst/>
                <a:latin typeface="+mn-lt"/>
                <a:ea typeface="+mn-ea"/>
                <a:cs typeface="+mn-cs"/>
              </a:rPr>
              <a:t>5</a:t>
            </a:r>
            <a:r>
              <a:rPr lang="en-US" sz="1200" kern="1200" baseline="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mins</a:t>
            </a:r>
            <a:r>
              <a:rPr lang="en-US" sz="1200" kern="1200" dirty="0" smtClean="0">
                <a:solidFill>
                  <a:schemeClr val="tx1"/>
                </a:solidFill>
                <a:effectLst/>
                <a:latin typeface="+mn-lt"/>
                <a:ea typeface="+mn-ea"/>
                <a:cs typeface="+mn-cs"/>
              </a:rPr>
              <a:t> - Closing (16)</a:t>
            </a:r>
          </a:p>
          <a:p>
            <a:endParaRPr lang="en-US" sz="1200" b="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Technical Notes</a:t>
            </a:r>
          </a:p>
          <a:p>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Using this Module</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When preparing the role play script for the Putting it all Together activity, ensure that you include some elements that are in line with the guiding principles and others that are not, so that participants can pick up on the positive areas and aspects that need improvement. These will vary according to your context, but it is particularly important to show what it looks like to support the power and choice of a survivor and what it looks like to instead make decisions for him/her. </a:t>
            </a:r>
          </a:p>
          <a:p>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Facilitator Knowledge</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 facilitator should understand and have practical examples of the following:</a:t>
            </a:r>
          </a:p>
          <a:p>
            <a:endParaRPr lang="en-US"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GBV Guiding Principles: Safety, Confidentiality, Dignity &amp; Self-determination, Non-discrimination </a:t>
            </a:r>
          </a:p>
          <a:p>
            <a:pPr marL="171450" lvl="0" indent="-171450">
              <a:buFont typeface="Arial" charset="0"/>
              <a:buChar char="•"/>
            </a:pPr>
            <a:r>
              <a:rPr lang="en-US" sz="1200" kern="1200" dirty="0" smtClean="0">
                <a:solidFill>
                  <a:schemeClr val="tx1"/>
                </a:solidFill>
                <a:effectLst/>
                <a:latin typeface="+mn-lt"/>
                <a:ea typeface="+mn-ea"/>
                <a:cs typeface="+mn-cs"/>
              </a:rPr>
              <a:t>Additional principles of collaboration, empowerment, accountability</a:t>
            </a:r>
          </a:p>
          <a:p>
            <a:pPr lvl="0"/>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Key Messages</a:t>
            </a:r>
            <a:endParaRPr lang="en-US"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The GBV Guiding Principles are well-established and accepted rules for behavior when interacting with GBV survivors. They must be understood and respected by caseworkers. </a:t>
            </a:r>
          </a:p>
          <a:p>
            <a:pPr marL="171450" indent="-171450">
              <a:buFont typeface="Arial" charset="0"/>
              <a:buChar char="•"/>
            </a:pPr>
            <a:r>
              <a:rPr lang="en-US" sz="1200" kern="1200" dirty="0" smtClean="0">
                <a:solidFill>
                  <a:schemeClr val="tx1"/>
                </a:solidFill>
                <a:effectLst/>
                <a:latin typeface="+mn-lt"/>
                <a:ea typeface="+mn-ea"/>
                <a:cs typeface="+mn-cs"/>
              </a:rPr>
              <a:t>It is impossible to create rules for every situation in which a caseworker may find his/herself – instead, these principles set up a framework within which to operate. </a:t>
            </a:r>
            <a:endParaRPr lang="en-US" dirty="0" smtClean="0"/>
          </a:p>
          <a:p>
            <a:pPr eaLnBrk="1" hangingPunct="1">
              <a:spcBef>
                <a:spcPct val="0"/>
              </a:spcBef>
            </a:pPr>
            <a:endParaRPr lang="en-US" dirty="0" smtClean="0"/>
          </a:p>
        </p:txBody>
      </p:sp>
      <p:sp>
        <p:nvSpPr>
          <p:cNvPr id="34820" name="Slide Number Placeholder 3"/>
          <p:cNvSpPr>
            <a:spLocks noGrp="1"/>
          </p:cNvSpPr>
          <p:nvPr>
            <p:ph type="sldNum" sz="quarter" idx="5"/>
          </p:nvPr>
        </p:nvSpPr>
        <p:spPr bwMode="auto">
          <a:noFill/>
          <a:ln>
            <a:miter lim="800000"/>
            <a:headEnd/>
            <a:tailEnd/>
          </a:ln>
        </p:spPr>
        <p:txBody>
          <a:bodyPr/>
          <a:lstStyle/>
          <a:p>
            <a:fld id="{49F5E927-C06F-4234-A7B1-8A662E98B384}" type="slidenum">
              <a:rPr lang="en-US"/>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Our</a:t>
            </a:r>
            <a:r>
              <a:rPr lang="en-US" baseline="0" dirty="0" smtClean="0"/>
              <a:t> three objectives for the session are to: </a:t>
            </a:r>
          </a:p>
          <a:p>
            <a:endParaRPr lang="en-US" dirty="0" smtClean="0"/>
          </a:p>
          <a:p>
            <a:pPr marL="228600" indent="-228600">
              <a:buAutoNum type="arabicParenR"/>
            </a:pPr>
            <a:r>
              <a:rPr lang="en-US" dirty="0" smtClean="0"/>
              <a:t>Identify the guiding</a:t>
            </a:r>
            <a:r>
              <a:rPr lang="en-US" baseline="0" dirty="0" smtClean="0"/>
              <a:t> principles for GBV case management</a:t>
            </a:r>
          </a:p>
          <a:p>
            <a:pPr marL="228600" indent="-228600">
              <a:buAutoNum type="arabicParenR"/>
            </a:pPr>
            <a:r>
              <a:rPr lang="en-US" baseline="0" dirty="0" smtClean="0"/>
              <a:t>Understand your role as a caseworker</a:t>
            </a:r>
            <a:endParaRPr lang="en-US" baseline="0" dirty="0"/>
          </a:p>
          <a:p>
            <a:pPr marL="0" indent="0">
              <a:buNone/>
            </a:pPr>
            <a:r>
              <a:rPr lang="en-US" baseline="0" dirty="0" smtClean="0"/>
              <a:t>And, 3) To be aware of your responsibilities as a caseworker</a:t>
            </a:r>
          </a:p>
        </p:txBody>
      </p:sp>
      <p:sp>
        <p:nvSpPr>
          <p:cNvPr id="4" name="Slide Number Placeholder 3"/>
          <p:cNvSpPr>
            <a:spLocks noGrp="1"/>
          </p:cNvSpPr>
          <p:nvPr>
            <p:ph type="sldNum" sz="quarter" idx="10"/>
          </p:nvPr>
        </p:nvSpPr>
        <p:spPr/>
        <p:txBody>
          <a:bodyPr/>
          <a:lstStyle/>
          <a:p>
            <a:fld id="{5930BC76-76F8-4FB8-83AB-63CD4BC2D091}" type="slidenum">
              <a:rPr lang="en-US" smtClean="0"/>
              <a:pPr/>
              <a:t>3</a:t>
            </a:fld>
            <a:endParaRPr lang="en-US"/>
          </a:p>
        </p:txBody>
      </p:sp>
    </p:spTree>
    <p:extLst>
      <p:ext uri="{BB962C8B-B14F-4D97-AF65-F5344CB8AC3E}">
        <p14:creationId xmlns:p14="http://schemas.microsoft.com/office/powerpoint/2010/main" xmlns="" val="12490051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Let’s start with an</a:t>
            </a:r>
            <a:r>
              <a:rPr lang="en-US" baseline="0" dirty="0" smtClean="0"/>
              <a:t> introduction to the guiding principles for GBV case management. The g</a:t>
            </a:r>
            <a:r>
              <a:rPr lang="en-US" dirty="0" smtClean="0"/>
              <a:t>uiding</a:t>
            </a:r>
            <a:r>
              <a:rPr lang="en-US" baseline="0" dirty="0" smtClean="0"/>
              <a:t> principles provide ethical and practical guidelines for our field work. The guiding principles for GBV case management draw from the GBV Guiding Principles established by UNHCR in 1995, which outline the ethical responsibilities service providers have when working with survivors. These principles, which are widely accepted in the humanitarian context.  The CM guiding principles are reframed slightly differently as “rights” of the survivor and include:  right to safety, right to confidentiality,  right to dignity and self-determination, and non-discrimination. </a:t>
            </a:r>
            <a:endParaRPr lang="en-US"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4</a:t>
            </a:fld>
            <a:endParaRPr lang="en-US"/>
          </a:p>
        </p:txBody>
      </p:sp>
    </p:spTree>
    <p:extLst>
      <p:ext uri="{BB962C8B-B14F-4D97-AF65-F5344CB8AC3E}">
        <p14:creationId xmlns:p14="http://schemas.microsoft.com/office/powerpoint/2010/main" xmlns="" val="31633960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a:t>
            </a:r>
            <a:r>
              <a:rPr lang="en-US" baseline="0" dirty="0" smtClean="0"/>
              <a:t> first guiding principle is to establish and ensure safety, both physical and emotional. All case actions that caseworkers take must safeguard the short- and long-term safety of the survivor. </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The second guiding principle of maintaining confidentiality can be achieved by ensuring the confidential collection of information during interviews, that sharing information happens on a need-to-know basis or in line with laws and policies, that permission is obtained from the survivor before sharing information (including information for data collection/monitoring purposes), that when making a referral, only relevant details are shared, and only with the permission of the survivor, and that the case information is stored securely. </a:t>
            </a:r>
          </a:p>
          <a:p>
            <a:r>
              <a:rPr lang="en-US" baseline="0" dirty="0" smtClean="0"/>
              <a:t> </a:t>
            </a:r>
            <a:endParaRPr lang="en-US"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5</a:t>
            </a:fld>
            <a:endParaRPr lang="en-US"/>
          </a:p>
        </p:txBody>
      </p:sp>
    </p:spTree>
    <p:extLst>
      <p:ext uri="{BB962C8B-B14F-4D97-AF65-F5344CB8AC3E}">
        <p14:creationId xmlns:p14="http://schemas.microsoft.com/office/powerpoint/2010/main" xmlns="" val="39673852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The second guiding principle of maintaining confidentiality can be achieved by ensuring the confidential collection of information during interviews, that sharing information happens on a need-to-know basis or in line with laws and policies, that permission is obtained from the survivor before sharing information (including information for data collection/monitoring purposes), that when making a referral, only relevant details are shared, and only with the permission of the survivor, and that the case information is stored securely. </a:t>
            </a:r>
          </a:p>
          <a:p>
            <a:endParaRPr lang="en-US"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a:t>
            </a:r>
            <a:r>
              <a:rPr lang="en-US" baseline="0" dirty="0" smtClean="0"/>
              <a:t> third guiding principle is the survivor’s right to dignity and self-determination.  This can be achieved by a validating, non-blaming and non-judgmental approach. Additionally, it can be achieved by valuing the survivor and caring </a:t>
            </a:r>
            <a:r>
              <a:rPr lang="en-US" baseline="0" dirty="0" smtClean="0"/>
              <a:t>about their </a:t>
            </a:r>
            <a:r>
              <a:rPr lang="en-US" baseline="0" dirty="0" smtClean="0"/>
              <a:t>experiences, history and future. </a:t>
            </a:r>
            <a:r>
              <a:rPr lang="en-US" dirty="0" smtClean="0"/>
              <a:t>As</a:t>
            </a:r>
            <a:r>
              <a:rPr lang="en-US" baseline="0" dirty="0" smtClean="0"/>
              <a:t> caseworkers we are often the one person in the survivor’s life from whom </a:t>
            </a:r>
            <a:r>
              <a:rPr lang="en-US" baseline="0" dirty="0" smtClean="0"/>
              <a:t>they </a:t>
            </a:r>
            <a:r>
              <a:rPr lang="en-US" baseline="0" dirty="0" smtClean="0"/>
              <a:t>can expect to receive unconditional care, support and respect, and it is important to maintain this relationship and trust.  </a:t>
            </a:r>
            <a:r>
              <a:rPr lang="en-US" baseline="0" dirty="0" smtClean="0"/>
              <a:t>Lastly, the self-determination aspect highlights that the survivor is the decision-maker when it comes to the case management process and their care and treatment.  Caseworkers have an ethical obligation to value this and uphold it. </a:t>
            </a: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1" baseline="0" dirty="0" smtClean="0"/>
              <a:t>Note :  **This is similar to the guiding principle from the 1995 UNHCR guidelines for working with GBV survivors of “respect the rights and wishes of the survivor.**  It was deliberately changed to emphasize the self-determination aspect of a </a:t>
            </a:r>
            <a:r>
              <a:rPr lang="en-US" b="1" baseline="0" dirty="0" smtClean="0"/>
              <a:t>survivor-</a:t>
            </a:r>
            <a:r>
              <a:rPr lang="en-US" b="1" baseline="0" dirty="0" err="1" smtClean="0"/>
              <a:t>centred</a:t>
            </a:r>
            <a:r>
              <a:rPr lang="en-US" b="1" baseline="0" dirty="0" smtClean="0"/>
              <a:t> </a:t>
            </a:r>
            <a:r>
              <a:rPr lang="en-US" b="1" baseline="0" dirty="0" smtClean="0"/>
              <a:t>approach. </a:t>
            </a:r>
          </a:p>
          <a:p>
            <a:endParaRPr lang="en-US"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Next, the principle of non-discrimination demands that every adult or child, regardless of her or his sex, should be accorded equal care and support. Additionally, survivors should receive equal and fair treatment regardless of their race, religion, nationality, or sexual orientation. </a:t>
            </a:r>
            <a:r>
              <a:rPr lang="en-US" dirty="0" smtClean="0"/>
              <a:t>However, it must be noted that the priority target population</a:t>
            </a:r>
            <a:r>
              <a:rPr lang="en-US" baseline="0" dirty="0" smtClean="0"/>
              <a:t> around which GBV case management approaches and services have been built are women and girls, both because women and girls constitute the overwhelming majority of survivors, and because women and girls are subject to specific, widespread and targeted disempowerment and discrimination in their everyday lives, which makes them particularly vulnerable to violence. Services will never be denied to men and boys, but we want to be explicit that our approach, training and skills have been developed with women and girls as the primary intended clients. </a:t>
            </a:r>
            <a:endParaRPr lang="en-US"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8</a:t>
            </a:fld>
            <a:endParaRPr lang="en-US"/>
          </a:p>
        </p:txBody>
      </p:sp>
    </p:spTree>
    <p:extLst>
      <p:ext uri="{BB962C8B-B14F-4D97-AF65-F5344CB8AC3E}">
        <p14:creationId xmlns:p14="http://schemas.microsoft.com/office/powerpoint/2010/main" xmlns="" val="19729596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In GBV case management, you as the caseworker must be accountable to your clients, meaning you have a role and responsibilities for working with survivors of GBV.  </a:t>
            </a:r>
          </a:p>
          <a:p>
            <a:pPr algn="l"/>
            <a:endParaRPr lang="en-US" dirty="0" smtClean="0"/>
          </a:p>
          <a:p>
            <a:pPr algn="l"/>
            <a:r>
              <a:rPr lang="en-US" dirty="0" smtClean="0"/>
              <a:t>Let’s </a:t>
            </a:r>
            <a:r>
              <a:rPr lang="en-US" dirty="0" smtClean="0"/>
              <a:t>think about the guiding principles in context.</a:t>
            </a:r>
            <a:r>
              <a:rPr lang="en-US" baseline="0" dirty="0" smtClean="0"/>
              <a:t> </a:t>
            </a:r>
            <a:r>
              <a:rPr lang="en-US" dirty="0" smtClean="0"/>
              <a:t>Go ahead</a:t>
            </a:r>
            <a:r>
              <a:rPr lang="en-US" baseline="0" dirty="0" smtClean="0"/>
              <a:t> and get into groups of three. </a:t>
            </a:r>
            <a:r>
              <a:rPr lang="en-US" dirty="0" smtClean="0"/>
              <a:t>Using the guiding principles we just discussed as a framework, what do you see as the role and responsibilities of the caseworker to ensure accountability to the</a:t>
            </a:r>
            <a:r>
              <a:rPr lang="en-US" baseline="0" dirty="0" smtClean="0"/>
              <a:t> survivors we are working with</a:t>
            </a:r>
            <a:r>
              <a:rPr lang="en-US" dirty="0" smtClean="0"/>
              <a:t>? Discuss in</a:t>
            </a:r>
            <a:r>
              <a:rPr lang="en-US" baseline="0" dirty="0" smtClean="0"/>
              <a:t> your small group what the roles and responsibilities might be. After a few minutes, we will come back together as a larger group to discuss. </a:t>
            </a:r>
          </a:p>
          <a:p>
            <a:pPr algn="l"/>
            <a:endParaRPr lang="en-US" baseline="0" dirty="0" smtClean="0"/>
          </a:p>
          <a:p>
            <a:pPr algn="l"/>
            <a:r>
              <a:rPr lang="en-US" b="1" baseline="0" dirty="0" smtClean="0"/>
              <a:t>*Write responses on flip chart* </a:t>
            </a:r>
            <a:r>
              <a:rPr lang="en-US" baseline="0" dirty="0" smtClean="0"/>
              <a:t>What did each group come up with? </a:t>
            </a:r>
            <a:endParaRPr lang="en-US" dirty="0" smtClean="0"/>
          </a:p>
          <a:p>
            <a:endParaRPr lang="en-US"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9</a:t>
            </a:fld>
            <a:endParaRPr lang="en-US"/>
          </a:p>
        </p:txBody>
      </p:sp>
    </p:spTree>
    <p:extLst>
      <p:ext uri="{BB962C8B-B14F-4D97-AF65-F5344CB8AC3E}">
        <p14:creationId xmlns:p14="http://schemas.microsoft.com/office/powerpoint/2010/main" xmlns="" val="47373792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4.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6.png"/></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2.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2800" dirty="0" smtClean="0">
                <a:solidFill>
                  <a:prstClr val="white"/>
                </a:solidFill>
              </a:rPr>
              <a:t>Module 1</a:t>
            </a:r>
            <a:endParaRPr lang="en-US" sz="2800" dirty="0">
              <a:solidFill>
                <a:prstClr val="white"/>
              </a:solidFill>
            </a:endParaRP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871538"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
        <p:nvSpPr>
          <p:cNvPr id="6" name="Title 1"/>
          <p:cNvSpPr txBox="1">
            <a:spLocks/>
          </p:cNvSpPr>
          <p:nvPr userDrawn="1"/>
        </p:nvSpPr>
        <p:spPr>
          <a:xfrm>
            <a:off x="809625" y="1439863"/>
            <a:ext cx="10591800" cy="1427162"/>
          </a:xfrm>
          <a:prstGeom prst="rect">
            <a:avLst/>
          </a:prstGeom>
        </p:spPr>
        <p:txBody>
          <a:bodyPr/>
          <a:lstStyle>
            <a:lvl1pPr algn="l" defTabSz="914400" rtl="0" eaLnBrk="1" latinLnBrk="0" hangingPunct="1">
              <a:lnSpc>
                <a:spcPct val="100000"/>
              </a:lnSpc>
              <a:spcBef>
                <a:spcPct val="0"/>
              </a:spcBef>
              <a:buNone/>
              <a:defRPr sz="6000" kern="1200" cap="all" spc="300" baseline="0">
                <a:solidFill>
                  <a:schemeClr val="bg1"/>
                </a:solidFill>
                <a:latin typeface="+mj-lt"/>
                <a:ea typeface="+mj-ea"/>
                <a:cs typeface="+mj-cs"/>
              </a:defRPr>
            </a:lvl1pPr>
          </a:lstStyle>
          <a:p>
            <a:pPr>
              <a:defRPr/>
            </a:pPr>
            <a:r>
              <a:rPr lang="en-US" sz="3800" dirty="0" smtClean="0">
                <a:solidFill>
                  <a:prstClr val="black"/>
                </a:solidFill>
              </a:rPr>
              <a:t>INTERAGENCY GENDER-BASED VIOLENCE CASE MANAGEMENT TRAINING</a:t>
            </a:r>
            <a:endParaRPr lang="en-US" sz="3800" dirty="0">
              <a:solidFill>
                <a:prstClr val="black"/>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smtClean="0"/>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2800" dirty="0" smtClean="0">
                <a:solidFill>
                  <a:prstClr val="white"/>
                </a:solidFill>
              </a:rPr>
              <a:t>Module 1</a:t>
            </a:r>
            <a:endParaRPr lang="en-US" sz="2800" dirty="0">
              <a:solidFill>
                <a:prstClr val="white"/>
              </a:solidFill>
            </a:endParaRP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3200" spc="0" dirty="0" smtClean="0">
                <a:solidFill>
                  <a:prstClr val="white"/>
                </a:solidFill>
                <a:latin typeface="Franklin Gothic Book"/>
              </a:rPr>
              <a:t>Click to Edit Sub Title</a:t>
            </a:r>
            <a:endParaRPr lang="en-US" sz="3200" spc="0" dirty="0">
              <a:solidFill>
                <a:prstClr val="white"/>
              </a:solidFill>
              <a:latin typeface="Franklin Gothic Book"/>
            </a:endParaRP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smtClean="0"/>
              <a:t>Click to edit Master title style</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1AE36AED-1638-4C0E-844C-BD3AA8E856F7}" type="datetimeFigureOut">
              <a:rPr lang="en-US">
                <a:ea typeface="MS PGothic" pitchFamily="34" charset="-128"/>
              </a:rPr>
              <a:pPr fontAlgn="base">
                <a:spcBef>
                  <a:spcPct val="0"/>
                </a:spcBef>
                <a:spcAft>
                  <a:spcPct val="0"/>
                </a:spcAft>
                <a:defRPr/>
              </a:pPr>
              <a:t>04/25/2017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0B4CA2F9-AA35-49BC-BE94-8E87E82AB515}" type="slidenum">
              <a:rPr lang="en-US">
                <a:ea typeface="MS PGothic" pitchFamily="34" charset="-128"/>
              </a:rPr>
              <a:pPr fontAlgn="base">
                <a:spcBef>
                  <a:spcPct val="0"/>
                </a:spcBef>
                <a:spcAft>
                  <a:spcPct val="0"/>
                </a:spcAft>
                <a:defRPr/>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 id="2147483756" r:id="rId12"/>
    <p:sldLayoutId id="2147483757" r:id="rId13"/>
    <p:sldLayoutId id="2147483758" r:id="rId14"/>
    <p:sldLayoutId id="2147483759" r:id="rId15"/>
    <p:sldLayoutId id="2147483760" r:id="rId16"/>
    <p:sldLayoutId id="2147483761" r:id="rId17"/>
    <p:sldLayoutId id="2147483762" r:id="rId18"/>
    <p:sldLayoutId id="2147483763" r:id="rId19"/>
    <p:sldLayoutId id="2147483764" r:id="rId20"/>
    <p:sldLayoutId id="2147483765" r:id="rId21"/>
    <p:sldLayoutId id="2147483766" r:id="rId22"/>
    <p:sldLayoutId id="2147483767" r:id="rId23"/>
    <p:sldLayoutId id="2147483768"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Caseworker’s role</a:t>
            </a:r>
            <a:endParaRPr lang="en-US" dirty="0"/>
          </a:p>
        </p:txBody>
      </p:sp>
      <p:sp>
        <p:nvSpPr>
          <p:cNvPr id="3" name="Content Placeholder 2"/>
          <p:cNvSpPr>
            <a:spLocks noGrp="1"/>
          </p:cNvSpPr>
          <p:nvPr>
            <p:ph idx="1"/>
          </p:nvPr>
        </p:nvSpPr>
        <p:spPr/>
        <p:txBody>
          <a:bodyPr/>
          <a:lstStyle/>
          <a:p>
            <a:pPr indent="-457200">
              <a:buClr>
                <a:schemeClr val="accent4">
                  <a:lumMod val="75000"/>
                </a:schemeClr>
              </a:buClr>
              <a:buFont typeface="Arial" panose="020B0604020202020204" pitchFamily="34" charset="0"/>
              <a:buChar char="•"/>
            </a:pPr>
            <a:r>
              <a:rPr lang="en-US" sz="2400" dirty="0" smtClean="0"/>
              <a:t>Primary role as a guide or facilitator of a process that involved the survivor’s disclosure, learning, decision-making, action and personal transformation </a:t>
            </a:r>
          </a:p>
          <a:p>
            <a:pPr indent="-457200">
              <a:buClr>
                <a:schemeClr val="accent4">
                  <a:lumMod val="75000"/>
                </a:schemeClr>
              </a:buClr>
              <a:buFont typeface="Arial" panose="020B0604020202020204" pitchFamily="34" charset="0"/>
              <a:buChar char="•"/>
            </a:pPr>
            <a:r>
              <a:rPr lang="en-US" sz="2400" dirty="0" smtClean="0"/>
              <a:t>Manage the survivor’s expectations and their own; caseworkers may not be able to find solutions to all of the survivor’s needs</a:t>
            </a:r>
          </a:p>
          <a:p>
            <a:pPr indent="-457200">
              <a:buClr>
                <a:schemeClr val="accent4">
                  <a:lumMod val="75000"/>
                </a:schemeClr>
              </a:buClr>
              <a:buFont typeface="Arial" panose="020B0604020202020204" pitchFamily="34" charset="0"/>
              <a:buChar char="•"/>
            </a:pPr>
            <a:r>
              <a:rPr lang="en-US" sz="2400" dirty="0" smtClean="0"/>
              <a:t>Use power with rather than power over </a:t>
            </a:r>
            <a:endParaRPr lang="en-US" sz="2400" dirty="0"/>
          </a:p>
        </p:txBody>
      </p:sp>
    </p:spTree>
    <p:extLst>
      <p:ext uri="{BB962C8B-B14F-4D97-AF65-F5344CB8AC3E}">
        <p14:creationId xmlns:p14="http://schemas.microsoft.com/office/powerpoint/2010/main" xmlns="" val="417041586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Caseworker’s responsibilities </a:t>
            </a:r>
            <a:endParaRPr lang="en-US" dirty="0"/>
          </a:p>
        </p:txBody>
      </p:sp>
      <p:sp>
        <p:nvSpPr>
          <p:cNvPr id="3" name="Content Placeholder 2"/>
          <p:cNvSpPr>
            <a:spLocks noGrp="1"/>
          </p:cNvSpPr>
          <p:nvPr>
            <p:ph idx="1"/>
          </p:nvPr>
        </p:nvSpPr>
        <p:spPr>
          <a:xfrm>
            <a:off x="1023938" y="1934308"/>
            <a:ext cx="9720262" cy="4022725"/>
          </a:xfrm>
        </p:spPr>
        <p:txBody>
          <a:bodyPr>
            <a:noAutofit/>
          </a:bodyPr>
          <a:lstStyle/>
          <a:p>
            <a:pPr indent="-457200">
              <a:buClr>
                <a:schemeClr val="accent4">
                  <a:lumMod val="75000"/>
                </a:schemeClr>
              </a:buClr>
              <a:buFont typeface="Arial" panose="020B0604020202020204" pitchFamily="34" charset="0"/>
              <a:buChar char="•"/>
            </a:pPr>
            <a:r>
              <a:rPr lang="en-US" sz="2400" dirty="0" smtClean="0"/>
              <a:t> Apply knowledge of GBV to their work and provide information to survivors about the violence they experienced  that may help in their recovery</a:t>
            </a:r>
          </a:p>
          <a:p>
            <a:pPr indent="-457200">
              <a:buClr>
                <a:schemeClr val="accent4">
                  <a:lumMod val="75000"/>
                </a:schemeClr>
              </a:buClr>
              <a:buFont typeface="Arial" panose="020B0604020202020204" pitchFamily="34" charset="0"/>
              <a:buChar char="•"/>
            </a:pPr>
            <a:r>
              <a:rPr lang="en-US" sz="2400" dirty="0" smtClean="0"/>
              <a:t>Communicate with survivors in a way that builds rapport and trust and promotes their healing and recovery. </a:t>
            </a:r>
          </a:p>
          <a:p>
            <a:pPr indent="-457200">
              <a:buClr>
                <a:schemeClr val="accent4">
                  <a:lumMod val="75000"/>
                </a:schemeClr>
              </a:buClr>
              <a:buFont typeface="Arial" panose="020B0604020202020204" pitchFamily="34" charset="0"/>
              <a:buChar char="•"/>
            </a:pPr>
            <a:r>
              <a:rPr lang="en-US" sz="2400" dirty="0" smtClean="0"/>
              <a:t>Carry out case management steps and procedures</a:t>
            </a:r>
          </a:p>
          <a:p>
            <a:pPr indent="-457200">
              <a:buClr>
                <a:schemeClr val="accent4">
                  <a:lumMod val="75000"/>
                </a:schemeClr>
              </a:buClr>
              <a:buFont typeface="Arial" panose="020B0604020202020204" pitchFamily="34" charset="0"/>
              <a:buChar char="•"/>
            </a:pPr>
            <a:r>
              <a:rPr lang="en-US" sz="2400" dirty="0" smtClean="0"/>
              <a:t>Identify strengths and assets the survivor has </a:t>
            </a:r>
          </a:p>
          <a:p>
            <a:pPr indent="-457200">
              <a:buClr>
                <a:schemeClr val="accent4">
                  <a:lumMod val="75000"/>
                </a:schemeClr>
              </a:buClr>
              <a:buFont typeface="Arial" panose="020B0604020202020204" pitchFamily="34" charset="0"/>
              <a:buChar char="•"/>
            </a:pPr>
            <a:r>
              <a:rPr lang="en-US" sz="2400" dirty="0" smtClean="0"/>
              <a:t>Nurture, comfort and provide emotional support to survivors </a:t>
            </a:r>
          </a:p>
        </p:txBody>
      </p:sp>
    </p:spTree>
    <p:extLst>
      <p:ext uri="{BB962C8B-B14F-4D97-AF65-F5344CB8AC3E}">
        <p14:creationId xmlns:p14="http://schemas.microsoft.com/office/powerpoint/2010/main" xmlns="" val="203515886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Activity:</a:t>
            </a:r>
            <a:br>
              <a:rPr lang="en-US" dirty="0" smtClean="0"/>
            </a:br>
            <a:r>
              <a:rPr lang="en-US" dirty="0" smtClean="0"/>
              <a:t>Putting </a:t>
            </a:r>
            <a:r>
              <a:rPr lang="en-US" dirty="0" smtClean="0"/>
              <a:t>it all together </a:t>
            </a:r>
            <a:r>
              <a:rPr lang="en-US" dirty="0" smtClean="0"/>
              <a:t>-</a:t>
            </a:r>
            <a:endParaRPr lang="en-US" dirty="0"/>
          </a:p>
        </p:txBody>
      </p:sp>
      <p:sp>
        <p:nvSpPr>
          <p:cNvPr id="3" name="Content Placeholder 2"/>
          <p:cNvSpPr>
            <a:spLocks noGrp="1"/>
          </p:cNvSpPr>
          <p:nvPr>
            <p:ph idx="1"/>
          </p:nvPr>
        </p:nvSpPr>
        <p:spPr/>
        <p:txBody>
          <a:bodyPr/>
          <a:lstStyle/>
          <a:p>
            <a:r>
              <a:rPr lang="en-US" sz="2400" dirty="0" smtClean="0"/>
              <a:t>Think about the guiding principles and the role and responsibilities of a caseworker.</a:t>
            </a:r>
          </a:p>
          <a:p>
            <a:r>
              <a:rPr lang="en-US" sz="2400" dirty="0" smtClean="0"/>
              <a:t>What did I do well as a caseworker? What did I not do well? How do you think this may impact the survivor?</a:t>
            </a:r>
          </a:p>
        </p:txBody>
      </p:sp>
    </p:spTree>
    <p:extLst>
      <p:ext uri="{BB962C8B-B14F-4D97-AF65-F5344CB8AC3E}">
        <p14:creationId xmlns:p14="http://schemas.microsoft.com/office/powerpoint/2010/main" xmlns="" val="25402319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closing</a:t>
            </a:r>
            <a:endParaRPr lang="en-US" dirty="0"/>
          </a:p>
        </p:txBody>
      </p:sp>
      <p:sp>
        <p:nvSpPr>
          <p:cNvPr id="3" name="Content Placeholder 2"/>
          <p:cNvSpPr>
            <a:spLocks noGrp="1"/>
          </p:cNvSpPr>
          <p:nvPr>
            <p:ph type="body" sz="quarter" idx="10"/>
          </p:nvPr>
        </p:nvSpPr>
        <p:spPr>
          <a:xfrm>
            <a:off x="3044193" y="2294319"/>
            <a:ext cx="6123869" cy="578554"/>
          </a:xfrm>
        </p:spPr>
        <p:txBody>
          <a:bodyPr>
            <a:noAutofit/>
          </a:bodyPr>
          <a:lstStyle/>
          <a:p>
            <a:pPr>
              <a:buClr>
                <a:schemeClr val="accent4">
                  <a:lumMod val="75000"/>
                </a:schemeClr>
              </a:buClr>
              <a:buNone/>
            </a:pPr>
            <a:r>
              <a:rPr lang="en-US" sz="3600" dirty="0" smtClean="0">
                <a:cs typeface="Arial" panose="020B0604020202020204" pitchFamily="34" charset="0"/>
              </a:rPr>
              <a:t>QUESTIONS?</a:t>
            </a:r>
          </a:p>
          <a:p>
            <a:pPr>
              <a:buClr>
                <a:schemeClr val="accent4">
                  <a:lumMod val="75000"/>
                </a:schemeClr>
              </a:buClr>
              <a:buFont typeface="Arial" panose="020B0604020202020204" pitchFamily="34" charset="0"/>
              <a:buChar char="•"/>
            </a:pPr>
            <a:endParaRPr lang="en-US" sz="3600" dirty="0" smtClean="0">
              <a:cs typeface="Arial" panose="020B0604020202020204" pitchFamily="34" charset="0"/>
            </a:endParaRPr>
          </a:p>
          <a:p>
            <a:endParaRPr lang="en-US" sz="3600" dirty="0"/>
          </a:p>
        </p:txBody>
      </p:sp>
      <p:sp>
        <p:nvSpPr>
          <p:cNvPr id="4" name="Content Placeholder 2"/>
          <p:cNvSpPr>
            <a:spLocks noGrp="1"/>
          </p:cNvSpPr>
          <p:nvPr>
            <p:ph type="body" sz="quarter" idx="10"/>
          </p:nvPr>
        </p:nvSpPr>
        <p:spPr>
          <a:xfrm>
            <a:off x="3124404" y="3866446"/>
            <a:ext cx="6123869" cy="578554"/>
          </a:xfrm>
        </p:spPr>
        <p:txBody>
          <a:bodyPr>
            <a:noAutofit/>
          </a:bodyPr>
          <a:lstStyle/>
          <a:p>
            <a:pPr>
              <a:buClr>
                <a:schemeClr val="accent4">
                  <a:lumMod val="75000"/>
                </a:schemeClr>
              </a:buClr>
              <a:buNone/>
            </a:pPr>
            <a:r>
              <a:rPr lang="en-US" sz="3600" dirty="0" smtClean="0">
                <a:solidFill>
                  <a:schemeClr val="accent5"/>
                </a:solidFill>
                <a:cs typeface="Arial" panose="020B0604020202020204" pitchFamily="34" charset="0"/>
              </a:rPr>
              <a:t>CONCERNS?</a:t>
            </a:r>
          </a:p>
          <a:p>
            <a:pPr>
              <a:buClr>
                <a:schemeClr val="accent4">
                  <a:lumMod val="75000"/>
                </a:schemeClr>
              </a:buClr>
              <a:buFont typeface="Arial" panose="020B0604020202020204" pitchFamily="34" charset="0"/>
              <a:buChar char="•"/>
            </a:pPr>
            <a:endParaRPr lang="en-US" sz="3600" dirty="0" smtClean="0">
              <a:cs typeface="Arial" panose="020B0604020202020204" pitchFamily="34" charset="0"/>
            </a:endParaRPr>
          </a:p>
          <a:p>
            <a:endParaRPr lang="en-US" sz="3600" dirty="0"/>
          </a:p>
        </p:txBody>
      </p:sp>
      <p:sp>
        <p:nvSpPr>
          <p:cNvPr id="5" name="Content Placeholder 2"/>
          <p:cNvSpPr>
            <a:spLocks noGrp="1"/>
          </p:cNvSpPr>
          <p:nvPr>
            <p:ph type="body" sz="quarter" idx="10"/>
          </p:nvPr>
        </p:nvSpPr>
        <p:spPr>
          <a:xfrm>
            <a:off x="3108362" y="5534824"/>
            <a:ext cx="6123869" cy="578554"/>
          </a:xfrm>
        </p:spPr>
        <p:txBody>
          <a:bodyPr>
            <a:noAutofit/>
          </a:bodyPr>
          <a:lstStyle/>
          <a:p>
            <a:pPr>
              <a:buClr>
                <a:schemeClr val="accent4">
                  <a:lumMod val="75000"/>
                </a:schemeClr>
              </a:buClr>
              <a:buNone/>
            </a:pPr>
            <a:r>
              <a:rPr lang="en-US" sz="3600" dirty="0" smtClean="0">
                <a:solidFill>
                  <a:schemeClr val="accent6"/>
                </a:solidFill>
                <a:cs typeface="Arial" panose="020B0604020202020204" pitchFamily="34" charset="0"/>
              </a:rPr>
              <a:t>REFLECTIONS?</a:t>
            </a:r>
          </a:p>
          <a:p>
            <a:pPr>
              <a:buClr>
                <a:schemeClr val="accent4">
                  <a:lumMod val="75000"/>
                </a:schemeClr>
              </a:buClr>
              <a:buFont typeface="Arial" panose="020B0604020202020204" pitchFamily="34" charset="0"/>
              <a:buChar char="•"/>
            </a:pPr>
            <a:endParaRPr lang="en-US" sz="3600" dirty="0" smtClean="0">
              <a:solidFill>
                <a:schemeClr val="accent6"/>
              </a:solidFill>
              <a:cs typeface="Arial" panose="020B0604020202020204" pitchFamily="34" charset="0"/>
            </a:endParaRPr>
          </a:p>
          <a:p>
            <a:endParaRPr lang="en-US" sz="3600" dirty="0">
              <a:solidFill>
                <a:schemeClr val="accent6"/>
              </a:solidFill>
            </a:endParaRPr>
          </a:p>
        </p:txBody>
      </p:sp>
    </p:spTree>
    <p:extLst>
      <p:ext uri="{BB962C8B-B14F-4D97-AF65-F5344CB8AC3E}">
        <p14:creationId xmlns:p14="http://schemas.microsoft.com/office/powerpoint/2010/main" xmlns="" val="71282792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73138" y="1962150"/>
            <a:ext cx="10245725" cy="2135188"/>
          </a:xfrm>
        </p:spPr>
        <p:txBody>
          <a:bodyPr/>
          <a:lstStyle/>
          <a:p>
            <a:pPr eaLnBrk="1" fontAlgn="auto" hangingPunct="1">
              <a:spcAft>
                <a:spcPts val="0"/>
              </a:spcAft>
              <a:defRPr/>
            </a:pPr>
            <a:r>
              <a:rPr lang="en-US" dirty="0" smtClean="0">
                <a:ea typeface="+mj-ea"/>
                <a:cs typeface="+mj-cs"/>
              </a:rPr>
              <a:t>Guiding principles &amp; roles and </a:t>
            </a:r>
            <a:r>
              <a:rPr lang="en-US" dirty="0" smtClean="0">
                <a:ea typeface="+mj-ea"/>
                <a:cs typeface="+mj-cs"/>
              </a:rPr>
              <a:t>responsibilities</a:t>
            </a:r>
            <a:endParaRPr lang="en-US" dirty="0">
              <a:ea typeface="+mj-ea"/>
              <a:cs typeface="+mj-cs"/>
            </a:endParaRPr>
          </a:p>
        </p:txBody>
      </p:sp>
      <p:sp>
        <p:nvSpPr>
          <p:cNvPr id="5" name="Text Placeholder 4"/>
          <p:cNvSpPr>
            <a:spLocks noGrp="1"/>
          </p:cNvSpPr>
          <p:nvPr>
            <p:ph type="body" sz="quarter" idx="10"/>
          </p:nvPr>
        </p:nvSpPr>
        <p:spPr>
          <a:xfrm>
            <a:off x="973138" y="1270000"/>
            <a:ext cx="10329862" cy="720725"/>
          </a:xfrm>
        </p:spPr>
        <p:txBody>
          <a:bodyPr/>
          <a:lstStyle/>
          <a:p>
            <a:pPr>
              <a:buFont typeface="Tw Cen MT" charset="0"/>
              <a:buChar char=" "/>
              <a:defRPr/>
            </a:pPr>
            <a:r>
              <a:rPr lang="en-US" dirty="0" smtClean="0"/>
              <a:t>MODULE 8 </a:t>
            </a:r>
            <a:endParaRPr lang="en-US" dirty="0"/>
          </a:p>
        </p:txBody>
      </p:sp>
      <p:cxnSp>
        <p:nvCxnSpPr>
          <p:cNvPr id="7" name="Straight Connector 6"/>
          <p:cNvCxnSpPr/>
          <p:nvPr/>
        </p:nvCxnSpPr>
        <p:spPr>
          <a:xfrm>
            <a:off x="992065" y="4969242"/>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Objectives </a:t>
            </a:r>
            <a:endParaRPr lang="en-US" dirty="0"/>
          </a:p>
        </p:txBody>
      </p:sp>
      <p:sp>
        <p:nvSpPr>
          <p:cNvPr id="5" name="Content Placeholder 4"/>
          <p:cNvSpPr>
            <a:spLocks noGrp="1"/>
          </p:cNvSpPr>
          <p:nvPr>
            <p:ph idx="1"/>
          </p:nvPr>
        </p:nvSpPr>
        <p:spPr/>
        <p:txBody>
          <a:bodyPr/>
          <a:lstStyle/>
          <a:p>
            <a:r>
              <a:rPr lang="en-US" sz="2400" dirty="0" smtClean="0"/>
              <a:t>Identify the guiding principles for GBV case management</a:t>
            </a:r>
          </a:p>
          <a:p>
            <a:r>
              <a:rPr lang="en-US" sz="2400" dirty="0" smtClean="0"/>
              <a:t>Understand your role as a caseworker</a:t>
            </a:r>
          </a:p>
          <a:p>
            <a:r>
              <a:rPr lang="en-US" sz="2400" dirty="0" smtClean="0"/>
              <a:t>To be aware of your responsibilities as a caseworker</a:t>
            </a:r>
          </a:p>
          <a:p>
            <a:endParaRPr lang="en-US" sz="2400" dirty="0"/>
          </a:p>
        </p:txBody>
      </p:sp>
    </p:spTree>
    <p:extLst>
      <p:ext uri="{BB962C8B-B14F-4D97-AF65-F5344CB8AC3E}">
        <p14:creationId xmlns:p14="http://schemas.microsoft.com/office/powerpoint/2010/main" xmlns="" val="55339121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Guiding Principles</a:t>
            </a:r>
            <a:endParaRPr lang="en-US" dirty="0"/>
          </a:p>
        </p:txBody>
      </p:sp>
      <p:sp>
        <p:nvSpPr>
          <p:cNvPr id="3" name="Content Placeholder 2"/>
          <p:cNvSpPr>
            <a:spLocks noGrp="1"/>
          </p:cNvSpPr>
          <p:nvPr>
            <p:ph idx="1"/>
          </p:nvPr>
        </p:nvSpPr>
        <p:spPr>
          <a:xfrm>
            <a:off x="978218" y="2034540"/>
            <a:ext cx="9720262" cy="4022725"/>
          </a:xfrm>
        </p:spPr>
        <p:txBody>
          <a:bodyPr/>
          <a:lstStyle/>
          <a:p>
            <a:pPr>
              <a:buClr>
                <a:schemeClr val="accent4">
                  <a:lumMod val="75000"/>
                </a:schemeClr>
              </a:buClr>
              <a:buNone/>
            </a:pPr>
            <a:endParaRPr lang="en-US" sz="2800" dirty="0" smtClean="0"/>
          </a:p>
          <a:p>
            <a:pPr lvl="1">
              <a:buClr>
                <a:schemeClr val="accent4">
                  <a:lumMod val="75000"/>
                </a:schemeClr>
              </a:buClr>
              <a:buFont typeface="Arial" panose="020B0604020202020204" pitchFamily="34" charset="0"/>
              <a:buChar char="•"/>
            </a:pPr>
            <a:r>
              <a:rPr lang="en-US" sz="2800" dirty="0" smtClean="0"/>
              <a:t>Right to safety</a:t>
            </a:r>
          </a:p>
          <a:p>
            <a:pPr lvl="1">
              <a:buClr>
                <a:schemeClr val="accent4">
                  <a:lumMod val="75000"/>
                </a:schemeClr>
              </a:buClr>
              <a:buFont typeface="Arial" panose="020B0604020202020204" pitchFamily="34" charset="0"/>
              <a:buChar char="•"/>
            </a:pPr>
            <a:endParaRPr lang="en-US" sz="2800" dirty="0"/>
          </a:p>
          <a:p>
            <a:pPr lvl="1">
              <a:buClr>
                <a:schemeClr val="accent4">
                  <a:lumMod val="75000"/>
                </a:schemeClr>
              </a:buClr>
              <a:buFont typeface="Arial" panose="020B0604020202020204" pitchFamily="34" charset="0"/>
              <a:buChar char="•"/>
            </a:pPr>
            <a:r>
              <a:rPr lang="en-US" sz="2800" dirty="0" smtClean="0"/>
              <a:t>Right to confidentiality </a:t>
            </a:r>
          </a:p>
          <a:p>
            <a:pPr lvl="1">
              <a:buClr>
                <a:schemeClr val="accent4">
                  <a:lumMod val="75000"/>
                </a:schemeClr>
              </a:buClr>
              <a:buFont typeface="Arial" panose="020B0604020202020204" pitchFamily="34" charset="0"/>
              <a:buChar char="•"/>
            </a:pPr>
            <a:endParaRPr lang="en-US" sz="2800" dirty="0"/>
          </a:p>
          <a:p>
            <a:pPr lvl="1">
              <a:buClr>
                <a:schemeClr val="accent4">
                  <a:lumMod val="75000"/>
                </a:schemeClr>
              </a:buClr>
              <a:buFont typeface="Arial" panose="020B0604020202020204" pitchFamily="34" charset="0"/>
              <a:buChar char="•"/>
            </a:pPr>
            <a:r>
              <a:rPr lang="en-US" sz="2800" dirty="0" smtClean="0"/>
              <a:t>Right to dignity and self-determination</a:t>
            </a:r>
          </a:p>
          <a:p>
            <a:pPr lvl="1">
              <a:buClr>
                <a:schemeClr val="accent4">
                  <a:lumMod val="75000"/>
                </a:schemeClr>
              </a:buClr>
              <a:buFont typeface="Arial" panose="020B0604020202020204" pitchFamily="34" charset="0"/>
              <a:buChar char="•"/>
            </a:pPr>
            <a:endParaRPr lang="en-US" sz="2800" dirty="0" smtClean="0"/>
          </a:p>
          <a:p>
            <a:pPr lvl="1">
              <a:buClr>
                <a:schemeClr val="accent4">
                  <a:lumMod val="75000"/>
                </a:schemeClr>
              </a:buClr>
              <a:buFont typeface="Arial" panose="020B0604020202020204" pitchFamily="34" charset="0"/>
              <a:buChar char="•"/>
            </a:pPr>
            <a:r>
              <a:rPr lang="en-US" sz="2800" dirty="0"/>
              <a:t>N</a:t>
            </a:r>
            <a:r>
              <a:rPr lang="en-US" sz="2800" dirty="0" smtClean="0"/>
              <a:t>on-discrimination </a:t>
            </a:r>
          </a:p>
          <a:p>
            <a:pPr lvl="1">
              <a:buClr>
                <a:schemeClr val="accent4">
                  <a:lumMod val="75000"/>
                </a:schemeClr>
              </a:buClr>
              <a:buNone/>
            </a:pPr>
            <a:endParaRPr lang="en-US" sz="2800" dirty="0"/>
          </a:p>
        </p:txBody>
      </p:sp>
    </p:spTree>
    <p:extLst>
      <p:ext uri="{BB962C8B-B14F-4D97-AF65-F5344CB8AC3E}">
        <p14:creationId xmlns:p14="http://schemas.microsoft.com/office/powerpoint/2010/main" xmlns="" val="387378868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Guiding Principles</a:t>
            </a:r>
            <a:endParaRPr lang="en-US" dirty="0"/>
          </a:p>
        </p:txBody>
      </p:sp>
      <p:sp>
        <p:nvSpPr>
          <p:cNvPr id="3" name="Content Placeholder 2"/>
          <p:cNvSpPr>
            <a:spLocks noGrp="1"/>
          </p:cNvSpPr>
          <p:nvPr>
            <p:ph idx="1"/>
          </p:nvPr>
        </p:nvSpPr>
        <p:spPr>
          <a:xfrm>
            <a:off x="1070829" y="2004647"/>
            <a:ext cx="9720262" cy="4022725"/>
          </a:xfrm>
        </p:spPr>
        <p:txBody>
          <a:bodyPr>
            <a:noAutofit/>
          </a:bodyPr>
          <a:lstStyle/>
          <a:p>
            <a:pPr indent="-457200">
              <a:buClr>
                <a:schemeClr val="accent4">
                  <a:lumMod val="75000"/>
                </a:schemeClr>
              </a:buClr>
              <a:buNone/>
            </a:pPr>
            <a:r>
              <a:rPr lang="en-US" sz="3600" b="1" dirty="0" smtClean="0"/>
              <a:t>Right to safety </a:t>
            </a:r>
            <a:endParaRPr lang="en-US" sz="3600" b="1" dirty="0" smtClean="0"/>
          </a:p>
          <a:p>
            <a:pPr indent="-457200">
              <a:buClr>
                <a:schemeClr val="accent4">
                  <a:lumMod val="75000"/>
                </a:schemeClr>
              </a:buClr>
              <a:buNone/>
            </a:pPr>
            <a:endParaRPr lang="en-US" sz="1600" b="1" dirty="0" smtClean="0"/>
          </a:p>
          <a:p>
            <a:pPr lvl="1" indent="-457200">
              <a:buClr>
                <a:schemeClr val="accent4">
                  <a:lumMod val="75000"/>
                </a:schemeClr>
              </a:buClr>
              <a:buFont typeface="Arial" panose="020B0604020202020204" pitchFamily="34" charset="0"/>
              <a:buChar char="•"/>
            </a:pPr>
            <a:r>
              <a:rPr lang="en-US" sz="3600" dirty="0" smtClean="0"/>
              <a:t>Physical and emotional safety </a:t>
            </a:r>
          </a:p>
          <a:p>
            <a:pPr lvl="1" indent="-457200">
              <a:buClr>
                <a:schemeClr val="accent4">
                  <a:lumMod val="75000"/>
                </a:schemeClr>
              </a:buClr>
              <a:buFont typeface="Arial" panose="020B0604020202020204" pitchFamily="34" charset="0"/>
              <a:buChar char="•"/>
            </a:pPr>
            <a:r>
              <a:rPr lang="en-US" sz="3600" dirty="0" smtClean="0"/>
              <a:t>All case actions safeguard the well-being of the survivor</a:t>
            </a:r>
          </a:p>
          <a:p>
            <a:pPr lvl="1" indent="-457200">
              <a:buClr>
                <a:schemeClr val="accent4">
                  <a:lumMod val="75000"/>
                </a:schemeClr>
              </a:buClr>
              <a:buFont typeface="Arial" panose="020B0604020202020204" pitchFamily="34" charset="0"/>
              <a:buChar char="•"/>
            </a:pPr>
            <a:endParaRPr lang="en-US" sz="3600" dirty="0"/>
          </a:p>
          <a:p>
            <a:pPr marL="128016" lvl="1" indent="-457200">
              <a:buClr>
                <a:schemeClr val="accent4">
                  <a:lumMod val="75000"/>
                </a:schemeClr>
              </a:buClr>
              <a:buNone/>
            </a:pPr>
            <a:endParaRPr lang="en-US" sz="3600" dirty="0" smtClean="0"/>
          </a:p>
        </p:txBody>
      </p:sp>
    </p:spTree>
    <p:extLst>
      <p:ext uri="{BB962C8B-B14F-4D97-AF65-F5344CB8AC3E}">
        <p14:creationId xmlns:p14="http://schemas.microsoft.com/office/powerpoint/2010/main" xmlns="" val="240759325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GUIDING PRINCIPLES</a:t>
            </a:r>
            <a:endParaRPr lang="en-US" dirty="0"/>
          </a:p>
        </p:txBody>
      </p:sp>
      <p:sp>
        <p:nvSpPr>
          <p:cNvPr id="3" name="Content Placeholder 2"/>
          <p:cNvSpPr>
            <a:spLocks noGrp="1"/>
          </p:cNvSpPr>
          <p:nvPr>
            <p:ph idx="1"/>
          </p:nvPr>
        </p:nvSpPr>
        <p:spPr>
          <a:xfrm>
            <a:off x="789476" y="1746738"/>
            <a:ext cx="9720262" cy="4302370"/>
          </a:xfrm>
        </p:spPr>
        <p:txBody>
          <a:bodyPr/>
          <a:lstStyle/>
          <a:p>
            <a:pPr indent="-457200">
              <a:buClr>
                <a:schemeClr val="accent4">
                  <a:lumMod val="75000"/>
                </a:schemeClr>
              </a:buClr>
              <a:buNone/>
            </a:pPr>
            <a:r>
              <a:rPr lang="en-US" sz="2800" b="1" dirty="0" smtClean="0"/>
              <a:t>Right to confidentiality </a:t>
            </a:r>
            <a:endParaRPr lang="en-US" sz="2800" b="1" dirty="0" smtClean="0"/>
          </a:p>
          <a:p>
            <a:pPr indent="-457200">
              <a:buClr>
                <a:schemeClr val="accent4">
                  <a:lumMod val="75000"/>
                </a:schemeClr>
              </a:buClr>
              <a:buNone/>
            </a:pPr>
            <a:endParaRPr lang="en-US" sz="1200" b="1" dirty="0" smtClean="0"/>
          </a:p>
          <a:p>
            <a:pPr lvl="1" indent="-457200">
              <a:buClr>
                <a:schemeClr val="accent4">
                  <a:lumMod val="75000"/>
                </a:schemeClr>
              </a:buClr>
              <a:buFont typeface="Arial" panose="020B0604020202020204" pitchFamily="34" charset="0"/>
              <a:buChar char="•"/>
            </a:pPr>
            <a:r>
              <a:rPr lang="en-US" sz="2800" dirty="0" smtClean="0"/>
              <a:t>Confidential collection of information during interviews</a:t>
            </a:r>
          </a:p>
          <a:p>
            <a:pPr lvl="1" indent="-457200">
              <a:buClr>
                <a:schemeClr val="accent4">
                  <a:lumMod val="75000"/>
                </a:schemeClr>
              </a:buClr>
              <a:buFont typeface="Arial" panose="020B0604020202020204" pitchFamily="34" charset="0"/>
              <a:buChar char="•"/>
            </a:pPr>
            <a:r>
              <a:rPr lang="en-US" sz="2800" dirty="0" smtClean="0"/>
              <a:t>Sharing information happens on a need-to-know basis or in line with laws and policies</a:t>
            </a:r>
          </a:p>
          <a:p>
            <a:pPr lvl="1" indent="-457200">
              <a:buClr>
                <a:schemeClr val="accent4">
                  <a:lumMod val="75000"/>
                </a:schemeClr>
              </a:buClr>
              <a:buFont typeface="Arial" panose="020B0604020202020204" pitchFamily="34" charset="0"/>
              <a:buChar char="•"/>
            </a:pPr>
            <a:r>
              <a:rPr lang="en-US" sz="2800" dirty="0" smtClean="0"/>
              <a:t>Permission is obtained from the survivor before sharing information </a:t>
            </a:r>
          </a:p>
          <a:p>
            <a:pPr lvl="1" indent="-457200">
              <a:buClr>
                <a:schemeClr val="accent4">
                  <a:lumMod val="75000"/>
                </a:schemeClr>
              </a:buClr>
              <a:buFont typeface="Arial" panose="020B0604020202020204" pitchFamily="34" charset="0"/>
              <a:buChar char="•"/>
            </a:pPr>
            <a:r>
              <a:rPr lang="en-US" sz="2800" dirty="0" smtClean="0"/>
              <a:t>When making a referral, only details relevant are shared, and only with the permission of the survivor</a:t>
            </a:r>
          </a:p>
          <a:p>
            <a:pPr lvl="1" indent="-457200">
              <a:buClr>
                <a:schemeClr val="accent4">
                  <a:lumMod val="75000"/>
                </a:schemeClr>
              </a:buClr>
              <a:buFont typeface="Arial" panose="020B0604020202020204" pitchFamily="34" charset="0"/>
              <a:buChar char="•"/>
            </a:pPr>
            <a:r>
              <a:rPr lang="en-US" sz="2800" dirty="0" smtClean="0"/>
              <a:t>Case information is stored securely </a:t>
            </a:r>
          </a:p>
          <a:p>
            <a:pPr indent="-457200"/>
            <a:endParaRPr lang="en-US" sz="28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Guiding principles</a:t>
            </a:r>
            <a:endParaRPr lang="en-US" dirty="0"/>
          </a:p>
        </p:txBody>
      </p:sp>
      <p:sp>
        <p:nvSpPr>
          <p:cNvPr id="3" name="Content Placeholder 2"/>
          <p:cNvSpPr>
            <a:spLocks noGrp="1"/>
          </p:cNvSpPr>
          <p:nvPr>
            <p:ph idx="1"/>
          </p:nvPr>
        </p:nvSpPr>
        <p:spPr>
          <a:xfrm>
            <a:off x="978218" y="2125980"/>
            <a:ext cx="9720262" cy="4022725"/>
          </a:xfrm>
        </p:spPr>
        <p:txBody>
          <a:bodyPr/>
          <a:lstStyle/>
          <a:p>
            <a:pPr indent="-457200">
              <a:buClr>
                <a:schemeClr val="accent4">
                  <a:lumMod val="75000"/>
                </a:schemeClr>
              </a:buClr>
              <a:buNone/>
            </a:pPr>
            <a:r>
              <a:rPr lang="en-US" sz="3200" b="1" dirty="0" smtClean="0"/>
              <a:t>Right to dignity and </a:t>
            </a:r>
            <a:r>
              <a:rPr lang="en-US" sz="3200" b="1" dirty="0" smtClean="0"/>
              <a:t>self-determination</a:t>
            </a:r>
          </a:p>
          <a:p>
            <a:pPr indent="-457200">
              <a:buClr>
                <a:schemeClr val="accent4">
                  <a:lumMod val="75000"/>
                </a:schemeClr>
              </a:buClr>
              <a:buNone/>
            </a:pPr>
            <a:endParaRPr lang="en-US" sz="1400" b="1" dirty="0" smtClean="0"/>
          </a:p>
          <a:p>
            <a:pPr lvl="1" indent="-457200">
              <a:buClr>
                <a:schemeClr val="accent4">
                  <a:lumMod val="75000"/>
                </a:schemeClr>
              </a:buClr>
              <a:buFont typeface="Arial" panose="020B0604020202020204" pitchFamily="34" charset="0"/>
              <a:buChar char="•"/>
            </a:pPr>
            <a:r>
              <a:rPr lang="en-US" sz="3200" dirty="0" smtClean="0"/>
              <a:t>Validating, non-blaming and non-judgmental approach</a:t>
            </a:r>
          </a:p>
          <a:p>
            <a:pPr lvl="1" indent="-457200">
              <a:buClr>
                <a:schemeClr val="accent4">
                  <a:lumMod val="75000"/>
                </a:schemeClr>
              </a:buClr>
              <a:buFont typeface="Arial" panose="020B0604020202020204" pitchFamily="34" charset="0"/>
              <a:buChar char="•"/>
            </a:pPr>
            <a:r>
              <a:rPr lang="en-US" sz="3200" dirty="0" smtClean="0"/>
              <a:t>Value the survivor and care about </a:t>
            </a:r>
            <a:r>
              <a:rPr lang="en-US" sz="3200" dirty="0" smtClean="0"/>
              <a:t>their </a:t>
            </a:r>
            <a:r>
              <a:rPr lang="en-US" sz="3200" dirty="0" smtClean="0"/>
              <a:t>experience, history and </a:t>
            </a:r>
            <a:r>
              <a:rPr lang="en-US" sz="3200" dirty="0" smtClean="0"/>
              <a:t>future </a:t>
            </a:r>
          </a:p>
          <a:p>
            <a:pPr lvl="1" indent="-457200">
              <a:buClr>
                <a:schemeClr val="accent4">
                  <a:lumMod val="75000"/>
                </a:schemeClr>
              </a:buClr>
              <a:buFont typeface="Arial" panose="020B0604020202020204" pitchFamily="34" charset="0"/>
              <a:buChar char="•"/>
            </a:pPr>
            <a:r>
              <a:rPr lang="en-US" sz="3200" dirty="0" smtClean="0"/>
              <a:t>Survivor makes decisions about care and this is valued and upheld</a:t>
            </a:r>
            <a:endParaRPr lang="en-US" sz="3200" dirty="0" smtClean="0"/>
          </a:p>
          <a:p>
            <a:pPr indent="-457200"/>
            <a:endParaRPr lang="en-US" sz="32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Guiding Principles</a:t>
            </a:r>
            <a:endParaRPr lang="en-US" dirty="0"/>
          </a:p>
        </p:txBody>
      </p:sp>
      <p:sp>
        <p:nvSpPr>
          <p:cNvPr id="3" name="Content Placeholder 2"/>
          <p:cNvSpPr>
            <a:spLocks noGrp="1"/>
          </p:cNvSpPr>
          <p:nvPr>
            <p:ph idx="1"/>
          </p:nvPr>
        </p:nvSpPr>
        <p:spPr>
          <a:xfrm>
            <a:off x="977046" y="2028092"/>
            <a:ext cx="9720262" cy="4022725"/>
          </a:xfrm>
        </p:spPr>
        <p:txBody>
          <a:bodyPr>
            <a:noAutofit/>
          </a:bodyPr>
          <a:lstStyle/>
          <a:p>
            <a:pPr indent="-457200">
              <a:buClr>
                <a:schemeClr val="accent4">
                  <a:lumMod val="75000"/>
                </a:schemeClr>
              </a:buClr>
              <a:buNone/>
            </a:pPr>
            <a:r>
              <a:rPr lang="en-US" sz="3200" b="1" dirty="0" smtClean="0"/>
              <a:t>Non-discrimination </a:t>
            </a:r>
            <a:endParaRPr lang="en-US" sz="3200" b="1" dirty="0" smtClean="0"/>
          </a:p>
          <a:p>
            <a:pPr indent="-457200">
              <a:buClr>
                <a:schemeClr val="accent4">
                  <a:lumMod val="75000"/>
                </a:schemeClr>
              </a:buClr>
              <a:buNone/>
            </a:pPr>
            <a:endParaRPr lang="en-US" sz="1200" b="1" dirty="0" smtClean="0"/>
          </a:p>
          <a:p>
            <a:pPr lvl="1" indent="-457200">
              <a:buClr>
                <a:schemeClr val="accent4">
                  <a:lumMod val="75000"/>
                </a:schemeClr>
              </a:buClr>
              <a:buFont typeface="Arial" panose="020B0604020202020204" pitchFamily="34" charset="0"/>
              <a:buChar char="•"/>
            </a:pPr>
            <a:r>
              <a:rPr lang="en-US" sz="3200" dirty="0" smtClean="0"/>
              <a:t>Every adult or child, regardless of her/his sex should be accorded equal care and support</a:t>
            </a:r>
          </a:p>
          <a:p>
            <a:pPr lvl="1" indent="-457200">
              <a:buClr>
                <a:schemeClr val="accent4">
                  <a:lumMod val="75000"/>
                </a:schemeClr>
              </a:buClr>
              <a:buFont typeface="Arial" panose="020B0604020202020204" pitchFamily="34" charset="0"/>
              <a:buChar char="•"/>
            </a:pPr>
            <a:r>
              <a:rPr lang="en-US" sz="3200" dirty="0" smtClean="0"/>
              <a:t>Survivors should receive equal and fair treatment regardless of their race, religion, nationality, or sexual orientation</a:t>
            </a:r>
          </a:p>
        </p:txBody>
      </p:sp>
    </p:spTree>
    <p:extLst>
      <p:ext uri="{BB962C8B-B14F-4D97-AF65-F5344CB8AC3E}">
        <p14:creationId xmlns:p14="http://schemas.microsoft.com/office/powerpoint/2010/main" xmlns="" val="392852235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3222" y="2419659"/>
            <a:ext cx="5198316" cy="1545564"/>
          </a:xfrm>
        </p:spPr>
        <p:txBody>
          <a:bodyPr>
            <a:normAutofit fontScale="90000"/>
          </a:bodyPr>
          <a:lstStyle/>
          <a:p>
            <a:r>
              <a:rPr lang="en-US" dirty="0" smtClean="0"/>
              <a:t>Activity:</a:t>
            </a:r>
            <a:br>
              <a:rPr lang="en-US" dirty="0" smtClean="0"/>
            </a:br>
            <a:r>
              <a:rPr lang="en-US" dirty="0" smtClean="0"/>
              <a:t> </a:t>
            </a:r>
            <a:r>
              <a:rPr lang="en-US" dirty="0" smtClean="0"/>
              <a:t>Roles </a:t>
            </a:r>
            <a:r>
              <a:rPr lang="en-US" dirty="0" smtClean="0"/>
              <a:t>and </a:t>
            </a:r>
            <a:r>
              <a:rPr lang="en-US" dirty="0" smtClean="0"/>
              <a:t>responsibilities</a:t>
            </a:r>
            <a:endParaRPr lang="en-US" dirty="0"/>
          </a:p>
        </p:txBody>
      </p:sp>
      <p:sp>
        <p:nvSpPr>
          <p:cNvPr id="3" name="Content Placeholder 2"/>
          <p:cNvSpPr>
            <a:spLocks noGrp="1"/>
          </p:cNvSpPr>
          <p:nvPr>
            <p:ph idx="1"/>
          </p:nvPr>
        </p:nvSpPr>
        <p:spPr>
          <a:xfrm>
            <a:off x="6839764" y="1212470"/>
            <a:ext cx="4478866" cy="5053469"/>
          </a:xfrm>
        </p:spPr>
        <p:txBody>
          <a:bodyPr/>
          <a:lstStyle/>
          <a:p>
            <a:r>
              <a:rPr lang="en-US" sz="2400" dirty="0" smtClean="0"/>
              <a:t>Using </a:t>
            </a:r>
            <a:r>
              <a:rPr lang="en-US" sz="2400" dirty="0" smtClean="0"/>
              <a:t>the guiding principles we just discussed as a framework, discuss as a group what you see as the role and responsibilities of the caseworker.</a:t>
            </a:r>
          </a:p>
          <a:p>
            <a:pPr algn="ctr"/>
            <a:endParaRPr lang="en-US" sz="2400" dirty="0"/>
          </a:p>
        </p:txBody>
      </p:sp>
    </p:spTree>
    <p:extLst>
      <p:ext uri="{BB962C8B-B14F-4D97-AF65-F5344CB8AC3E}">
        <p14:creationId xmlns:p14="http://schemas.microsoft.com/office/powerpoint/2010/main" xmlns="" val="172676479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image" Target="NULL"/></Relationships>
</file>

<file path=ppt/theme/theme1.xml><?xml version="1.0" encoding="utf-8"?>
<a:theme xmlns:a="http://schemas.openxmlformats.org/drawingml/2006/main" name="IRC-Module-Template-V2">
  <a:themeElements>
    <a:clrScheme name="IRC">
      <a:dk1>
        <a:sysClr val="windowText" lastClr="000000"/>
      </a:dk1>
      <a:lt1>
        <a:sysClr val="window" lastClr="FFFFFF"/>
      </a:lt1>
      <a:dk2>
        <a:srgbClr val="27282A"/>
      </a:dk2>
      <a:lt2>
        <a:srgbClr val="E7E6E6"/>
      </a:lt2>
      <a:accent1>
        <a:srgbClr val="0092BA"/>
      </a:accent1>
      <a:accent2>
        <a:srgbClr val="7CC5D1"/>
      </a:accent2>
      <a:accent3>
        <a:srgbClr val="E8722D"/>
      </a:accent3>
      <a:accent4>
        <a:srgbClr val="7D357C"/>
      </a:accent4>
      <a:accent5>
        <a:srgbClr val="829E3D"/>
      </a:accent5>
      <a:accent6>
        <a:srgbClr val="F3C317"/>
      </a:accent6>
      <a:hlink>
        <a:srgbClr val="0092BA"/>
      </a:hlink>
      <a:folHlink>
        <a:srgbClr val="7D357C"/>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2">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 xmlns:thm15="http://schemas.microsoft.com/office/thememl/2012/main" name="Integral" id="{3577F8C9-A904-41D8-97D2-FD898F53F20E}" vid="{B4028482-F53A-4442-AB14-9B7A43F44F9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Integral</Template>
  <TotalTime>16149</TotalTime>
  <Words>1808</Words>
  <Application>Microsoft Office PowerPoint</Application>
  <PresentationFormat>Custom</PresentationFormat>
  <Paragraphs>176</Paragraphs>
  <Slides>13</Slides>
  <Notes>13</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IRC-Module-Template-V2</vt:lpstr>
      <vt:lpstr>Slide 1</vt:lpstr>
      <vt:lpstr>Guiding principles &amp; roles and responsibilities</vt:lpstr>
      <vt:lpstr>Objectives </vt:lpstr>
      <vt:lpstr>Guiding Principles</vt:lpstr>
      <vt:lpstr>Guiding Principles</vt:lpstr>
      <vt:lpstr>GUIDING PRINCIPLES</vt:lpstr>
      <vt:lpstr>Guiding principles</vt:lpstr>
      <vt:lpstr>Guiding Principles</vt:lpstr>
      <vt:lpstr>Activity:  Roles and responsibilities</vt:lpstr>
      <vt:lpstr>Caseworker’s role</vt:lpstr>
      <vt:lpstr>Caseworker’s responsibilities </vt:lpstr>
      <vt:lpstr>Activity: Putting it all together -</vt:lpstr>
      <vt:lpstr>closing</vt:lpstr>
    </vt:vector>
  </TitlesOfParts>
  <Company>IRC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Step 1: Welcome and introduction</dc:title>
  <dc:creator>Jessica Dalpe</dc:creator>
  <cp:lastModifiedBy>IRCAdmin</cp:lastModifiedBy>
  <cp:revision>99</cp:revision>
  <dcterms:created xsi:type="dcterms:W3CDTF">2016-02-16T15:51:51Z</dcterms:created>
  <dcterms:modified xsi:type="dcterms:W3CDTF">2017-04-25T12:09:11Z</dcterms:modified>
</cp:coreProperties>
</file>